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02"/>
  </p:notesMasterIdLst>
  <p:handoutMasterIdLst>
    <p:handoutMasterId r:id="rId103"/>
  </p:handoutMasterIdLst>
  <p:sldIdLst>
    <p:sldId id="256" r:id="rId5"/>
    <p:sldId id="260" r:id="rId6"/>
    <p:sldId id="387" r:id="rId7"/>
    <p:sldId id="259" r:id="rId8"/>
    <p:sldId id="399" r:id="rId9"/>
    <p:sldId id="334" r:id="rId10"/>
    <p:sldId id="257" r:id="rId11"/>
    <p:sldId id="449" r:id="rId12"/>
    <p:sldId id="506" r:id="rId13"/>
    <p:sldId id="501" r:id="rId14"/>
    <p:sldId id="502" r:id="rId15"/>
    <p:sldId id="503" r:id="rId16"/>
    <p:sldId id="504" r:id="rId17"/>
    <p:sldId id="505" r:id="rId18"/>
    <p:sldId id="402" r:id="rId19"/>
    <p:sldId id="426" r:id="rId20"/>
    <p:sldId id="450" r:id="rId21"/>
    <p:sldId id="451" r:id="rId22"/>
    <p:sldId id="403" r:id="rId23"/>
    <p:sldId id="427" r:id="rId24"/>
    <p:sldId id="428" r:id="rId25"/>
    <p:sldId id="429" r:id="rId26"/>
    <p:sldId id="335" r:id="rId27"/>
    <p:sldId id="262" r:id="rId28"/>
    <p:sldId id="482" r:id="rId29"/>
    <p:sldId id="388" r:id="rId30"/>
    <p:sldId id="476" r:id="rId31"/>
    <p:sldId id="477" r:id="rId32"/>
    <p:sldId id="483" r:id="rId33"/>
    <p:sldId id="484" r:id="rId34"/>
    <p:sldId id="478" r:id="rId35"/>
    <p:sldId id="485" r:id="rId36"/>
    <p:sldId id="499" r:id="rId37"/>
    <p:sldId id="500" r:id="rId38"/>
    <p:sldId id="336" r:id="rId39"/>
    <p:sldId id="258" r:id="rId40"/>
    <p:sldId id="418" r:id="rId41"/>
    <p:sldId id="341" r:id="rId42"/>
    <p:sldId id="486" r:id="rId43"/>
    <p:sldId id="487" r:id="rId44"/>
    <p:sldId id="488" r:id="rId45"/>
    <p:sldId id="489" r:id="rId46"/>
    <p:sldId id="490" r:id="rId47"/>
    <p:sldId id="342" r:id="rId48"/>
    <p:sldId id="319" r:id="rId49"/>
    <p:sldId id="416" r:id="rId50"/>
    <p:sldId id="432" r:id="rId51"/>
    <p:sldId id="469" r:id="rId52"/>
    <p:sldId id="452" r:id="rId53"/>
    <p:sldId id="464" r:id="rId54"/>
    <p:sldId id="513" r:id="rId55"/>
    <p:sldId id="465" r:id="rId56"/>
    <p:sldId id="509" r:id="rId57"/>
    <p:sldId id="510" r:id="rId58"/>
    <p:sldId id="511" r:id="rId59"/>
    <p:sldId id="512" r:id="rId60"/>
    <p:sldId id="491" r:id="rId61"/>
    <p:sldId id="492" r:id="rId62"/>
    <p:sldId id="493" r:id="rId63"/>
    <p:sldId id="494" r:id="rId64"/>
    <p:sldId id="496" r:id="rId65"/>
    <p:sldId id="497" r:id="rId66"/>
    <p:sldId id="498" r:id="rId67"/>
    <p:sldId id="514" r:id="rId68"/>
    <p:sldId id="507" r:id="rId69"/>
    <p:sldId id="508" r:id="rId70"/>
    <p:sldId id="343" r:id="rId71"/>
    <p:sldId id="322" r:id="rId72"/>
    <p:sldId id="472" r:id="rId73"/>
    <p:sldId id="473" r:id="rId74"/>
    <p:sldId id="474" r:id="rId75"/>
    <p:sldId id="436" r:id="rId76"/>
    <p:sldId id="328" r:id="rId77"/>
    <p:sldId id="330" r:id="rId78"/>
    <p:sldId id="411" r:id="rId79"/>
    <p:sldId id="412" r:id="rId80"/>
    <p:sldId id="443" r:id="rId81"/>
    <p:sldId id="413" r:id="rId82"/>
    <p:sldId id="457" r:id="rId83"/>
    <p:sldId id="456" r:id="rId84"/>
    <p:sldId id="458" r:id="rId85"/>
    <p:sldId id="454" r:id="rId86"/>
    <p:sldId id="455" r:id="rId87"/>
    <p:sldId id="459" r:id="rId88"/>
    <p:sldId id="460" r:id="rId89"/>
    <p:sldId id="438" r:id="rId90"/>
    <p:sldId id="439" r:id="rId91"/>
    <p:sldId id="440" r:id="rId92"/>
    <p:sldId id="441" r:id="rId93"/>
    <p:sldId id="461" r:id="rId94"/>
    <p:sldId id="264" r:id="rId95"/>
    <p:sldId id="417" r:id="rId96"/>
    <p:sldId id="415" r:id="rId97"/>
    <p:sldId id="380" r:id="rId98"/>
    <p:sldId id="392" r:id="rId99"/>
    <p:sldId id="393" r:id="rId100"/>
    <p:sldId id="394" r:id="rId10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94" autoAdjust="0"/>
    <p:restoredTop sz="94668"/>
  </p:normalViewPr>
  <p:slideViewPr>
    <p:cSldViewPr snapToGrid="0" showGuides="1">
      <p:cViewPr varScale="1">
        <p:scale>
          <a:sx n="69" d="100"/>
          <a:sy n="69" d="100"/>
        </p:scale>
        <p:origin x="564" y="72"/>
      </p:cViewPr>
      <p:guideLst>
        <p:guide orient="horz" pos="2160"/>
        <p:guide pos="3840"/>
      </p:guideLst>
    </p:cSldViewPr>
  </p:slideViewPr>
  <p:notesTextViewPr>
    <p:cViewPr>
      <p:scale>
        <a:sx n="1" d="1"/>
        <a:sy n="1" d="1"/>
      </p:scale>
      <p:origin x="0" y="0"/>
    </p:cViewPr>
  </p:notesTextViewPr>
  <p:notesViewPr>
    <p:cSldViewPr snapToGrid="0" showGuides="1">
      <p:cViewPr varScale="1">
        <p:scale>
          <a:sx n="58" d="100"/>
          <a:sy n="58" d="100"/>
        </p:scale>
        <p:origin x="1974" y="9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6" Type="http://schemas.openxmlformats.org/officeDocument/2006/relationships/slide" Target="slides/slide12.xml"/><Relationship Id="rId107" Type="http://schemas.openxmlformats.org/officeDocument/2006/relationships/tableStyles" Target="tableStyles.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notesMaster" Target="notesMasters/notesMaster1.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FA71A5-C209-4161-8171-E1F310AC1DF8}"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C86E76F4-37AE-4B99-9C2E-32951D8E9D43}">
      <dgm:prSet phldrT="[Text]" custT="1"/>
      <dgm:spPr/>
      <dgm:t>
        <a:bodyPr/>
        <a:lstStyle/>
        <a:p>
          <a:r>
            <a:rPr lang="en-US" sz="4400" dirty="0"/>
            <a:t>Image Quality assessment </a:t>
          </a:r>
        </a:p>
      </dgm:t>
    </dgm:pt>
    <dgm:pt modelId="{39EBD4F7-0133-4A77-9FC4-C561BFCA66C8}" type="parTrans" cxnId="{6DB2F65A-AF3A-4053-BF69-45C7582576F4}">
      <dgm:prSet/>
      <dgm:spPr/>
      <dgm:t>
        <a:bodyPr/>
        <a:lstStyle/>
        <a:p>
          <a:endParaRPr lang="en-US"/>
        </a:p>
      </dgm:t>
    </dgm:pt>
    <dgm:pt modelId="{8DB676AB-AFE8-426F-9A87-1E92FE285FB2}" type="sibTrans" cxnId="{6DB2F65A-AF3A-4053-BF69-45C7582576F4}">
      <dgm:prSet/>
      <dgm:spPr/>
      <dgm:t>
        <a:bodyPr/>
        <a:lstStyle/>
        <a:p>
          <a:endParaRPr lang="en-US"/>
        </a:p>
      </dgm:t>
    </dgm:pt>
    <dgm:pt modelId="{4752C20F-5FC1-4260-8682-94F4C79DBCE7}">
      <dgm:prSet phldrT="[Text]" custT="1"/>
      <dgm:spPr/>
      <dgm:t>
        <a:bodyPr/>
        <a:lstStyle/>
        <a:p>
          <a:r>
            <a:rPr lang="en-US" sz="3200" dirty="0"/>
            <a:t>Subjective methods</a:t>
          </a:r>
        </a:p>
      </dgm:t>
    </dgm:pt>
    <dgm:pt modelId="{0448D203-E98D-4727-BA4F-DD1FDD9F0B41}" type="parTrans" cxnId="{F2902C49-8FF4-468C-BC84-17414C05D62E}">
      <dgm:prSet/>
      <dgm:spPr/>
      <dgm:t>
        <a:bodyPr/>
        <a:lstStyle/>
        <a:p>
          <a:endParaRPr lang="en-US"/>
        </a:p>
      </dgm:t>
    </dgm:pt>
    <dgm:pt modelId="{B22B55F2-9F64-4571-AE9D-2DE5FBA53F15}" type="sibTrans" cxnId="{F2902C49-8FF4-468C-BC84-17414C05D62E}">
      <dgm:prSet/>
      <dgm:spPr/>
      <dgm:t>
        <a:bodyPr/>
        <a:lstStyle/>
        <a:p>
          <a:endParaRPr lang="en-US"/>
        </a:p>
      </dgm:t>
    </dgm:pt>
    <dgm:pt modelId="{2D392227-B51F-4F6C-A18F-F8FB920E583C}">
      <dgm:prSet phldrT="[Text]" custT="1"/>
      <dgm:spPr/>
      <dgm:t>
        <a:bodyPr/>
        <a:lstStyle/>
        <a:p>
          <a:r>
            <a:rPr lang="en-US" sz="3200" dirty="0"/>
            <a:t>Objective methods </a:t>
          </a:r>
        </a:p>
      </dgm:t>
    </dgm:pt>
    <dgm:pt modelId="{8C5AE455-3AA0-4CF1-A4EA-11777C671EC6}" type="parTrans" cxnId="{1ED5733B-4D72-476A-BE1E-1025B8CFFF98}">
      <dgm:prSet/>
      <dgm:spPr/>
      <dgm:t>
        <a:bodyPr/>
        <a:lstStyle/>
        <a:p>
          <a:endParaRPr lang="en-US"/>
        </a:p>
      </dgm:t>
    </dgm:pt>
    <dgm:pt modelId="{FCD82BFE-6731-4A7B-B320-42A212AB7323}" type="sibTrans" cxnId="{1ED5733B-4D72-476A-BE1E-1025B8CFFF98}">
      <dgm:prSet/>
      <dgm:spPr/>
      <dgm:t>
        <a:bodyPr/>
        <a:lstStyle/>
        <a:p>
          <a:endParaRPr lang="en-US"/>
        </a:p>
      </dgm:t>
    </dgm:pt>
    <dgm:pt modelId="{0314B4F3-5DC7-42CC-99D9-ADA595E5DAE4}" type="pres">
      <dgm:prSet presAssocID="{13FA71A5-C209-4161-8171-E1F310AC1DF8}" presName="hierChild1" presStyleCnt="0">
        <dgm:presLayoutVars>
          <dgm:orgChart val="1"/>
          <dgm:chPref val="1"/>
          <dgm:dir/>
          <dgm:animOne val="branch"/>
          <dgm:animLvl val="lvl"/>
          <dgm:resizeHandles/>
        </dgm:presLayoutVars>
      </dgm:prSet>
      <dgm:spPr/>
      <dgm:t>
        <a:bodyPr/>
        <a:lstStyle/>
        <a:p>
          <a:endParaRPr lang="en-US"/>
        </a:p>
      </dgm:t>
    </dgm:pt>
    <dgm:pt modelId="{3704768A-8D04-4F63-BE11-A1F6B10A1945}" type="pres">
      <dgm:prSet presAssocID="{C86E76F4-37AE-4B99-9C2E-32951D8E9D43}" presName="hierRoot1" presStyleCnt="0">
        <dgm:presLayoutVars>
          <dgm:hierBranch val="init"/>
        </dgm:presLayoutVars>
      </dgm:prSet>
      <dgm:spPr/>
    </dgm:pt>
    <dgm:pt modelId="{55F487DD-D071-4005-AA46-E86BB66FE033}" type="pres">
      <dgm:prSet presAssocID="{C86E76F4-37AE-4B99-9C2E-32951D8E9D43}" presName="rootComposite1" presStyleCnt="0"/>
      <dgm:spPr/>
    </dgm:pt>
    <dgm:pt modelId="{077FF498-437B-4EE2-BF8D-9D1563D5C180}" type="pres">
      <dgm:prSet presAssocID="{C86E76F4-37AE-4B99-9C2E-32951D8E9D43}" presName="rootText1" presStyleLbl="node0" presStyleIdx="0" presStyleCnt="1" custScaleX="263645" custLinFactNeighborX="0" custLinFactNeighborY="-2473">
        <dgm:presLayoutVars>
          <dgm:chPref val="3"/>
        </dgm:presLayoutVars>
      </dgm:prSet>
      <dgm:spPr/>
      <dgm:t>
        <a:bodyPr/>
        <a:lstStyle/>
        <a:p>
          <a:endParaRPr lang="en-US"/>
        </a:p>
      </dgm:t>
    </dgm:pt>
    <dgm:pt modelId="{CB9EBDBF-5EE4-470A-9F82-C2ACC408AB50}" type="pres">
      <dgm:prSet presAssocID="{C86E76F4-37AE-4B99-9C2E-32951D8E9D43}" presName="rootConnector1" presStyleLbl="node1" presStyleIdx="0" presStyleCnt="0"/>
      <dgm:spPr/>
      <dgm:t>
        <a:bodyPr/>
        <a:lstStyle/>
        <a:p>
          <a:endParaRPr lang="en-US"/>
        </a:p>
      </dgm:t>
    </dgm:pt>
    <dgm:pt modelId="{2DE84D4B-064B-43DC-A1DE-19E22F2945A4}" type="pres">
      <dgm:prSet presAssocID="{C86E76F4-37AE-4B99-9C2E-32951D8E9D43}" presName="hierChild2" presStyleCnt="0"/>
      <dgm:spPr/>
    </dgm:pt>
    <dgm:pt modelId="{6C3DF27F-5F61-4FC6-831B-6A8E47ABE16E}" type="pres">
      <dgm:prSet presAssocID="{0448D203-E98D-4727-BA4F-DD1FDD9F0B41}" presName="Name37" presStyleLbl="parChTrans1D2" presStyleIdx="0" presStyleCnt="2"/>
      <dgm:spPr/>
      <dgm:t>
        <a:bodyPr/>
        <a:lstStyle/>
        <a:p>
          <a:endParaRPr lang="en-US"/>
        </a:p>
      </dgm:t>
    </dgm:pt>
    <dgm:pt modelId="{D03E1582-E0F4-418F-898F-A67073B14B09}" type="pres">
      <dgm:prSet presAssocID="{4752C20F-5FC1-4260-8682-94F4C79DBCE7}" presName="hierRoot2" presStyleCnt="0">
        <dgm:presLayoutVars>
          <dgm:hierBranch val="init"/>
        </dgm:presLayoutVars>
      </dgm:prSet>
      <dgm:spPr/>
    </dgm:pt>
    <dgm:pt modelId="{8D436F1B-53D8-4366-B8A2-003F28A3133C}" type="pres">
      <dgm:prSet presAssocID="{4752C20F-5FC1-4260-8682-94F4C79DBCE7}" presName="rootComposite" presStyleCnt="0"/>
      <dgm:spPr/>
    </dgm:pt>
    <dgm:pt modelId="{EF25153F-72FD-40CE-8846-FBA6290E1AFA}" type="pres">
      <dgm:prSet presAssocID="{4752C20F-5FC1-4260-8682-94F4C79DBCE7}" presName="rootText" presStyleLbl="node2" presStyleIdx="0" presStyleCnt="2">
        <dgm:presLayoutVars>
          <dgm:chPref val="3"/>
        </dgm:presLayoutVars>
      </dgm:prSet>
      <dgm:spPr/>
      <dgm:t>
        <a:bodyPr/>
        <a:lstStyle/>
        <a:p>
          <a:endParaRPr lang="en-US"/>
        </a:p>
      </dgm:t>
    </dgm:pt>
    <dgm:pt modelId="{955FD622-366B-4903-B92E-3BAB20372E1E}" type="pres">
      <dgm:prSet presAssocID="{4752C20F-5FC1-4260-8682-94F4C79DBCE7}" presName="rootConnector" presStyleLbl="node2" presStyleIdx="0" presStyleCnt="2"/>
      <dgm:spPr/>
      <dgm:t>
        <a:bodyPr/>
        <a:lstStyle/>
        <a:p>
          <a:endParaRPr lang="en-US"/>
        </a:p>
      </dgm:t>
    </dgm:pt>
    <dgm:pt modelId="{AE76A3E0-82CC-480F-A472-02E352887232}" type="pres">
      <dgm:prSet presAssocID="{4752C20F-5FC1-4260-8682-94F4C79DBCE7}" presName="hierChild4" presStyleCnt="0"/>
      <dgm:spPr/>
    </dgm:pt>
    <dgm:pt modelId="{597B69A4-2AB5-4912-B7D9-A4C060C9344B}" type="pres">
      <dgm:prSet presAssocID="{4752C20F-5FC1-4260-8682-94F4C79DBCE7}" presName="hierChild5" presStyleCnt="0"/>
      <dgm:spPr/>
    </dgm:pt>
    <dgm:pt modelId="{E899CFC9-A74D-410E-B96F-229DFC8752AD}" type="pres">
      <dgm:prSet presAssocID="{8C5AE455-3AA0-4CF1-A4EA-11777C671EC6}" presName="Name37" presStyleLbl="parChTrans1D2" presStyleIdx="1" presStyleCnt="2"/>
      <dgm:spPr/>
      <dgm:t>
        <a:bodyPr/>
        <a:lstStyle/>
        <a:p>
          <a:endParaRPr lang="en-US"/>
        </a:p>
      </dgm:t>
    </dgm:pt>
    <dgm:pt modelId="{E19CCA6C-1267-458D-94ED-C76797EF98E2}" type="pres">
      <dgm:prSet presAssocID="{2D392227-B51F-4F6C-A18F-F8FB920E583C}" presName="hierRoot2" presStyleCnt="0">
        <dgm:presLayoutVars>
          <dgm:hierBranch val="init"/>
        </dgm:presLayoutVars>
      </dgm:prSet>
      <dgm:spPr/>
    </dgm:pt>
    <dgm:pt modelId="{9A402191-9FF4-44E6-A62F-20AF02260CBB}" type="pres">
      <dgm:prSet presAssocID="{2D392227-B51F-4F6C-A18F-F8FB920E583C}" presName="rootComposite" presStyleCnt="0"/>
      <dgm:spPr/>
    </dgm:pt>
    <dgm:pt modelId="{F1AD71A9-845C-42C5-97AB-1053F4AA753B}" type="pres">
      <dgm:prSet presAssocID="{2D392227-B51F-4F6C-A18F-F8FB920E583C}" presName="rootText" presStyleLbl="node2" presStyleIdx="1" presStyleCnt="2">
        <dgm:presLayoutVars>
          <dgm:chPref val="3"/>
        </dgm:presLayoutVars>
      </dgm:prSet>
      <dgm:spPr/>
      <dgm:t>
        <a:bodyPr/>
        <a:lstStyle/>
        <a:p>
          <a:endParaRPr lang="en-US"/>
        </a:p>
      </dgm:t>
    </dgm:pt>
    <dgm:pt modelId="{5FA5D2A0-E967-4897-B916-07410053886F}" type="pres">
      <dgm:prSet presAssocID="{2D392227-B51F-4F6C-A18F-F8FB920E583C}" presName="rootConnector" presStyleLbl="node2" presStyleIdx="1" presStyleCnt="2"/>
      <dgm:spPr/>
      <dgm:t>
        <a:bodyPr/>
        <a:lstStyle/>
        <a:p>
          <a:endParaRPr lang="en-US"/>
        </a:p>
      </dgm:t>
    </dgm:pt>
    <dgm:pt modelId="{2A187019-0F2D-46BB-839C-63A73CCA6905}" type="pres">
      <dgm:prSet presAssocID="{2D392227-B51F-4F6C-A18F-F8FB920E583C}" presName="hierChild4" presStyleCnt="0"/>
      <dgm:spPr/>
    </dgm:pt>
    <dgm:pt modelId="{78F8174C-1DD9-400E-B680-CB34E8DF6950}" type="pres">
      <dgm:prSet presAssocID="{2D392227-B51F-4F6C-A18F-F8FB920E583C}" presName="hierChild5" presStyleCnt="0"/>
      <dgm:spPr/>
    </dgm:pt>
    <dgm:pt modelId="{5530CAEB-14C2-42E4-BA90-5D8A04ACE22F}" type="pres">
      <dgm:prSet presAssocID="{C86E76F4-37AE-4B99-9C2E-32951D8E9D43}" presName="hierChild3" presStyleCnt="0"/>
      <dgm:spPr/>
    </dgm:pt>
  </dgm:ptLst>
  <dgm:cxnLst>
    <dgm:cxn modelId="{F71FD7DA-BF93-4851-B6AF-045DC38EF006}" type="presOf" srcId="{4752C20F-5FC1-4260-8682-94F4C79DBCE7}" destId="{EF25153F-72FD-40CE-8846-FBA6290E1AFA}" srcOrd="0" destOrd="0" presId="urn:microsoft.com/office/officeart/2005/8/layout/orgChart1"/>
    <dgm:cxn modelId="{F2902C49-8FF4-468C-BC84-17414C05D62E}" srcId="{C86E76F4-37AE-4B99-9C2E-32951D8E9D43}" destId="{4752C20F-5FC1-4260-8682-94F4C79DBCE7}" srcOrd="0" destOrd="0" parTransId="{0448D203-E98D-4727-BA4F-DD1FDD9F0B41}" sibTransId="{B22B55F2-9F64-4571-AE9D-2DE5FBA53F15}"/>
    <dgm:cxn modelId="{0A3888AE-6ED2-40F2-BA65-C1A4E96871D0}" type="presOf" srcId="{0448D203-E98D-4727-BA4F-DD1FDD9F0B41}" destId="{6C3DF27F-5F61-4FC6-831B-6A8E47ABE16E}" srcOrd="0" destOrd="0" presId="urn:microsoft.com/office/officeart/2005/8/layout/orgChart1"/>
    <dgm:cxn modelId="{90B8A238-B407-4642-803F-32C9F9A3E471}" type="presOf" srcId="{C86E76F4-37AE-4B99-9C2E-32951D8E9D43}" destId="{077FF498-437B-4EE2-BF8D-9D1563D5C180}" srcOrd="0" destOrd="0" presId="urn:microsoft.com/office/officeart/2005/8/layout/orgChart1"/>
    <dgm:cxn modelId="{4E6F9D76-7529-431E-BD24-6FCE18F377FF}" type="presOf" srcId="{8C5AE455-3AA0-4CF1-A4EA-11777C671EC6}" destId="{E899CFC9-A74D-410E-B96F-229DFC8752AD}" srcOrd="0" destOrd="0" presId="urn:microsoft.com/office/officeart/2005/8/layout/orgChart1"/>
    <dgm:cxn modelId="{1ED5733B-4D72-476A-BE1E-1025B8CFFF98}" srcId="{C86E76F4-37AE-4B99-9C2E-32951D8E9D43}" destId="{2D392227-B51F-4F6C-A18F-F8FB920E583C}" srcOrd="1" destOrd="0" parTransId="{8C5AE455-3AA0-4CF1-A4EA-11777C671EC6}" sibTransId="{FCD82BFE-6731-4A7B-B320-42A212AB7323}"/>
    <dgm:cxn modelId="{8DE20CAE-D1E2-4699-895A-1999621AEB5D}" type="presOf" srcId="{C86E76F4-37AE-4B99-9C2E-32951D8E9D43}" destId="{CB9EBDBF-5EE4-470A-9F82-C2ACC408AB50}" srcOrd="1" destOrd="0" presId="urn:microsoft.com/office/officeart/2005/8/layout/orgChart1"/>
    <dgm:cxn modelId="{91B4F122-F5C3-4F94-AFCD-443753897D32}" type="presOf" srcId="{13FA71A5-C209-4161-8171-E1F310AC1DF8}" destId="{0314B4F3-5DC7-42CC-99D9-ADA595E5DAE4}" srcOrd="0" destOrd="0" presId="urn:microsoft.com/office/officeart/2005/8/layout/orgChart1"/>
    <dgm:cxn modelId="{BC0E8ECF-C096-4508-92ED-C52D6C891914}" type="presOf" srcId="{2D392227-B51F-4F6C-A18F-F8FB920E583C}" destId="{5FA5D2A0-E967-4897-B916-07410053886F}" srcOrd="1" destOrd="0" presId="urn:microsoft.com/office/officeart/2005/8/layout/orgChart1"/>
    <dgm:cxn modelId="{9481843C-3333-4169-8F57-3AE1B492086E}" type="presOf" srcId="{4752C20F-5FC1-4260-8682-94F4C79DBCE7}" destId="{955FD622-366B-4903-B92E-3BAB20372E1E}" srcOrd="1" destOrd="0" presId="urn:microsoft.com/office/officeart/2005/8/layout/orgChart1"/>
    <dgm:cxn modelId="{46C0DAAE-BFA7-46D1-8188-295E2FD85FA4}" type="presOf" srcId="{2D392227-B51F-4F6C-A18F-F8FB920E583C}" destId="{F1AD71A9-845C-42C5-97AB-1053F4AA753B}" srcOrd="0" destOrd="0" presId="urn:microsoft.com/office/officeart/2005/8/layout/orgChart1"/>
    <dgm:cxn modelId="{6DB2F65A-AF3A-4053-BF69-45C7582576F4}" srcId="{13FA71A5-C209-4161-8171-E1F310AC1DF8}" destId="{C86E76F4-37AE-4B99-9C2E-32951D8E9D43}" srcOrd="0" destOrd="0" parTransId="{39EBD4F7-0133-4A77-9FC4-C561BFCA66C8}" sibTransId="{8DB676AB-AFE8-426F-9A87-1E92FE285FB2}"/>
    <dgm:cxn modelId="{43BD86B4-740F-4107-8035-83D0403FE820}" type="presParOf" srcId="{0314B4F3-5DC7-42CC-99D9-ADA595E5DAE4}" destId="{3704768A-8D04-4F63-BE11-A1F6B10A1945}" srcOrd="0" destOrd="0" presId="urn:microsoft.com/office/officeart/2005/8/layout/orgChart1"/>
    <dgm:cxn modelId="{BBC4E1F6-A063-496C-90CF-9D75A48B2D6E}" type="presParOf" srcId="{3704768A-8D04-4F63-BE11-A1F6B10A1945}" destId="{55F487DD-D071-4005-AA46-E86BB66FE033}" srcOrd="0" destOrd="0" presId="urn:microsoft.com/office/officeart/2005/8/layout/orgChart1"/>
    <dgm:cxn modelId="{F1F12A3A-BE09-4A66-A035-56B31EED7B36}" type="presParOf" srcId="{55F487DD-D071-4005-AA46-E86BB66FE033}" destId="{077FF498-437B-4EE2-BF8D-9D1563D5C180}" srcOrd="0" destOrd="0" presId="urn:microsoft.com/office/officeart/2005/8/layout/orgChart1"/>
    <dgm:cxn modelId="{D55270E2-CA15-4695-8CE1-16E290AC558E}" type="presParOf" srcId="{55F487DD-D071-4005-AA46-E86BB66FE033}" destId="{CB9EBDBF-5EE4-470A-9F82-C2ACC408AB50}" srcOrd="1" destOrd="0" presId="urn:microsoft.com/office/officeart/2005/8/layout/orgChart1"/>
    <dgm:cxn modelId="{ED33FD0B-E7DD-4DC1-A26E-47EC6E337993}" type="presParOf" srcId="{3704768A-8D04-4F63-BE11-A1F6B10A1945}" destId="{2DE84D4B-064B-43DC-A1DE-19E22F2945A4}" srcOrd="1" destOrd="0" presId="urn:microsoft.com/office/officeart/2005/8/layout/orgChart1"/>
    <dgm:cxn modelId="{D81386B2-AFBC-4AF2-B15D-77B8338C0243}" type="presParOf" srcId="{2DE84D4B-064B-43DC-A1DE-19E22F2945A4}" destId="{6C3DF27F-5F61-4FC6-831B-6A8E47ABE16E}" srcOrd="0" destOrd="0" presId="urn:microsoft.com/office/officeart/2005/8/layout/orgChart1"/>
    <dgm:cxn modelId="{6FC495B2-3D80-4EB6-A27F-B409D282394C}" type="presParOf" srcId="{2DE84D4B-064B-43DC-A1DE-19E22F2945A4}" destId="{D03E1582-E0F4-418F-898F-A67073B14B09}" srcOrd="1" destOrd="0" presId="urn:microsoft.com/office/officeart/2005/8/layout/orgChart1"/>
    <dgm:cxn modelId="{FB4ED697-5BBB-4FD0-801F-F0594580DE40}" type="presParOf" srcId="{D03E1582-E0F4-418F-898F-A67073B14B09}" destId="{8D436F1B-53D8-4366-B8A2-003F28A3133C}" srcOrd="0" destOrd="0" presId="urn:microsoft.com/office/officeart/2005/8/layout/orgChart1"/>
    <dgm:cxn modelId="{ECFADD58-0394-4A8A-B056-ED84FBDD4F29}" type="presParOf" srcId="{8D436F1B-53D8-4366-B8A2-003F28A3133C}" destId="{EF25153F-72FD-40CE-8846-FBA6290E1AFA}" srcOrd="0" destOrd="0" presId="urn:microsoft.com/office/officeart/2005/8/layout/orgChart1"/>
    <dgm:cxn modelId="{C53B256E-59D1-4D4E-A413-891EBABE8045}" type="presParOf" srcId="{8D436F1B-53D8-4366-B8A2-003F28A3133C}" destId="{955FD622-366B-4903-B92E-3BAB20372E1E}" srcOrd="1" destOrd="0" presId="urn:microsoft.com/office/officeart/2005/8/layout/orgChart1"/>
    <dgm:cxn modelId="{98B8C792-D3B5-4276-9596-57D5CC6F1013}" type="presParOf" srcId="{D03E1582-E0F4-418F-898F-A67073B14B09}" destId="{AE76A3E0-82CC-480F-A472-02E352887232}" srcOrd="1" destOrd="0" presId="urn:microsoft.com/office/officeart/2005/8/layout/orgChart1"/>
    <dgm:cxn modelId="{9CF84593-945A-4A37-A03A-147191B00E5D}" type="presParOf" srcId="{D03E1582-E0F4-418F-898F-A67073B14B09}" destId="{597B69A4-2AB5-4912-B7D9-A4C060C9344B}" srcOrd="2" destOrd="0" presId="urn:microsoft.com/office/officeart/2005/8/layout/orgChart1"/>
    <dgm:cxn modelId="{3CF20D14-C7E9-4D46-9E80-5E0353596D82}" type="presParOf" srcId="{2DE84D4B-064B-43DC-A1DE-19E22F2945A4}" destId="{E899CFC9-A74D-410E-B96F-229DFC8752AD}" srcOrd="2" destOrd="0" presId="urn:microsoft.com/office/officeart/2005/8/layout/orgChart1"/>
    <dgm:cxn modelId="{D2328B68-6F8E-42C7-9748-E67DB0DA73E5}" type="presParOf" srcId="{2DE84D4B-064B-43DC-A1DE-19E22F2945A4}" destId="{E19CCA6C-1267-458D-94ED-C76797EF98E2}" srcOrd="3" destOrd="0" presId="urn:microsoft.com/office/officeart/2005/8/layout/orgChart1"/>
    <dgm:cxn modelId="{431A4FFB-2DBC-4636-83FC-CE33299F8CBA}" type="presParOf" srcId="{E19CCA6C-1267-458D-94ED-C76797EF98E2}" destId="{9A402191-9FF4-44E6-A62F-20AF02260CBB}" srcOrd="0" destOrd="0" presId="urn:microsoft.com/office/officeart/2005/8/layout/orgChart1"/>
    <dgm:cxn modelId="{EEF0E071-73C4-4E79-B18A-002221A95138}" type="presParOf" srcId="{9A402191-9FF4-44E6-A62F-20AF02260CBB}" destId="{F1AD71A9-845C-42C5-97AB-1053F4AA753B}" srcOrd="0" destOrd="0" presId="urn:microsoft.com/office/officeart/2005/8/layout/orgChart1"/>
    <dgm:cxn modelId="{FA254D46-5F70-484A-8F09-88D165CD6917}" type="presParOf" srcId="{9A402191-9FF4-44E6-A62F-20AF02260CBB}" destId="{5FA5D2A0-E967-4897-B916-07410053886F}" srcOrd="1" destOrd="0" presId="urn:microsoft.com/office/officeart/2005/8/layout/orgChart1"/>
    <dgm:cxn modelId="{08D50DCE-1940-4500-A38F-A92545CD9C77}" type="presParOf" srcId="{E19CCA6C-1267-458D-94ED-C76797EF98E2}" destId="{2A187019-0F2D-46BB-839C-63A73CCA6905}" srcOrd="1" destOrd="0" presId="urn:microsoft.com/office/officeart/2005/8/layout/orgChart1"/>
    <dgm:cxn modelId="{64B2ED25-C068-426C-A22B-3A1997704B38}" type="presParOf" srcId="{E19CCA6C-1267-458D-94ED-C76797EF98E2}" destId="{78F8174C-1DD9-400E-B680-CB34E8DF6950}" srcOrd="2" destOrd="0" presId="urn:microsoft.com/office/officeart/2005/8/layout/orgChart1"/>
    <dgm:cxn modelId="{D2724AD0-3F77-4C46-B481-2008A953246E}" type="presParOf" srcId="{3704768A-8D04-4F63-BE11-A1F6B10A1945}" destId="{5530CAEB-14C2-42E4-BA90-5D8A04ACE22F}"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99CFC9-A74D-410E-B96F-229DFC8752AD}">
      <dsp:nvSpPr>
        <dsp:cNvPr id="0" name=""/>
        <dsp:cNvSpPr/>
      </dsp:nvSpPr>
      <dsp:spPr>
        <a:xfrm>
          <a:off x="4064000" y="2118392"/>
          <a:ext cx="1863849" cy="685049"/>
        </a:xfrm>
        <a:custGeom>
          <a:avLst/>
          <a:gdLst/>
          <a:ahLst/>
          <a:cxnLst/>
          <a:rect l="0" t="0" r="0" b="0"/>
          <a:pathLst>
            <a:path>
              <a:moveTo>
                <a:pt x="0" y="0"/>
              </a:moveTo>
              <a:lnTo>
                <a:pt x="0" y="361571"/>
              </a:lnTo>
              <a:lnTo>
                <a:pt x="1863849" y="361571"/>
              </a:lnTo>
              <a:lnTo>
                <a:pt x="1863849" y="685049"/>
              </a:lnTo>
            </a:path>
          </a:pathLst>
        </a:custGeom>
        <a:noFill/>
        <a:ln w="48000" cap="flat" cmpd="thickThin"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3DF27F-5F61-4FC6-831B-6A8E47ABE16E}">
      <dsp:nvSpPr>
        <dsp:cNvPr id="0" name=""/>
        <dsp:cNvSpPr/>
      </dsp:nvSpPr>
      <dsp:spPr>
        <a:xfrm>
          <a:off x="2200150" y="2118392"/>
          <a:ext cx="1863849" cy="685049"/>
        </a:xfrm>
        <a:custGeom>
          <a:avLst/>
          <a:gdLst/>
          <a:ahLst/>
          <a:cxnLst/>
          <a:rect l="0" t="0" r="0" b="0"/>
          <a:pathLst>
            <a:path>
              <a:moveTo>
                <a:pt x="1863849" y="0"/>
              </a:moveTo>
              <a:lnTo>
                <a:pt x="1863849" y="361571"/>
              </a:lnTo>
              <a:lnTo>
                <a:pt x="0" y="361571"/>
              </a:lnTo>
              <a:lnTo>
                <a:pt x="0" y="685049"/>
              </a:lnTo>
            </a:path>
          </a:pathLst>
        </a:custGeom>
        <a:noFill/>
        <a:ln w="48000" cap="flat" cmpd="thickThin"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7FF498-437B-4EE2-BF8D-9D1563D5C180}">
      <dsp:nvSpPr>
        <dsp:cNvPr id="0" name=""/>
        <dsp:cNvSpPr/>
      </dsp:nvSpPr>
      <dsp:spPr>
        <a:xfrm>
          <a:off x="2888" y="578021"/>
          <a:ext cx="8122222" cy="1540371"/>
        </a:xfrm>
        <a:prstGeom prst="rect">
          <a:avLst/>
        </a:prstGeom>
        <a:solidFill>
          <a:schemeClr val="accent1">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en-US" sz="4400" kern="1200" dirty="0"/>
            <a:t>Image Quality assessment </a:t>
          </a:r>
        </a:p>
      </dsp:txBody>
      <dsp:txXfrm>
        <a:off x="2888" y="578021"/>
        <a:ext cx="8122222" cy="1540371"/>
      </dsp:txXfrm>
    </dsp:sp>
    <dsp:sp modelId="{EF25153F-72FD-40CE-8846-FBA6290E1AFA}">
      <dsp:nvSpPr>
        <dsp:cNvPr id="0" name=""/>
        <dsp:cNvSpPr/>
      </dsp:nvSpPr>
      <dsp:spPr>
        <a:xfrm>
          <a:off x="659779" y="2803441"/>
          <a:ext cx="3080742" cy="1540371"/>
        </a:xfrm>
        <a:prstGeom prst="rect">
          <a:avLst/>
        </a:prstGeom>
        <a:solidFill>
          <a:schemeClr val="accent1">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sz="3200" kern="1200" dirty="0"/>
            <a:t>Subjective methods</a:t>
          </a:r>
        </a:p>
      </dsp:txBody>
      <dsp:txXfrm>
        <a:off x="659779" y="2803441"/>
        <a:ext cx="3080742" cy="1540371"/>
      </dsp:txXfrm>
    </dsp:sp>
    <dsp:sp modelId="{F1AD71A9-845C-42C5-97AB-1053F4AA753B}">
      <dsp:nvSpPr>
        <dsp:cNvPr id="0" name=""/>
        <dsp:cNvSpPr/>
      </dsp:nvSpPr>
      <dsp:spPr>
        <a:xfrm>
          <a:off x="4387477" y="2803441"/>
          <a:ext cx="3080742" cy="1540371"/>
        </a:xfrm>
        <a:prstGeom prst="rect">
          <a:avLst/>
        </a:prstGeom>
        <a:solidFill>
          <a:schemeClr val="accent1">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sz="3200" kern="1200" dirty="0"/>
            <a:t>Objective methods </a:t>
          </a:r>
        </a:p>
      </dsp:txBody>
      <dsp:txXfrm>
        <a:off x="4387477" y="2803441"/>
        <a:ext cx="3080742" cy="1540371"/>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CEAAF3-9831-450B-8D59-2C09DB96C8FC}" type="datetimeFigureOut">
              <a:rPr lang="en-US"/>
              <a:t>03-Jan-22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834459-7356-44BF-850D-8B30C4FB3B6B}" type="slidenum">
              <a:rPr/>
              <a:t>‹#›</a:t>
            </a:fld>
            <a:endParaRPr/>
          </a:p>
        </p:txBody>
      </p:sp>
    </p:spTree>
    <p:extLst>
      <p:ext uri="{BB962C8B-B14F-4D97-AF65-F5344CB8AC3E}">
        <p14:creationId xmlns:p14="http://schemas.microsoft.com/office/powerpoint/2010/main" val="246901652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1-02T19:51:07.488"/>
    </inkml:context>
    <inkml:brush xml:id="br0">
      <inkml:brushProperty name="width" value="0.05" units="cm"/>
      <inkml:brushProperty name="height" value="0.05" units="cm"/>
    </inkml:brush>
  </inkml:definitions>
  <inkml:trace contextRef="#ctx0" brushRef="#br0">1 28 24575,'38'4'0,"-5"2"0,-10-1 0,-11 3 0,-2-7 0,-7 3 0,-2-4 0,5 0 0,-3 0 0,5 0 0,4 0 0,2 0 0,0 0 0,-4 0 0,-6 0 0,2 0 0,0 0 0,4 0 0,4 0 0,3-4 0,1 3 0,-1-4 0,-6 5 0,-2 0 0,-7-4 0,4 3 0,2-4 0,3 5 0,3 0 0,-4 0 0,-1 0 0,-6 0 0,1 0 0,0-1 0,0-3 0,3 2 0,2-1 0,2 3 0,2 0 0,-2 0 0,-5 0 0,1 0 0,-4 0 0,4 0 0,-1 5 0,1-4 0,-1 3 0,2-4 0,-4 3 0,5-1 0,-2 4 0,2-1 0,0 2 0,-3-1 0,1-3 0,-1 0 0,2-3 0,1 0 0,4 0 0,-3 0 0,2 0 0,-2 0 0,-1 4 0,-2-4 0,-4 5 0,3-6 0,-2 2 0,4-1 0,4 0 0,1 4 0,0-2 0,-2 2 0,-7-1 0,-1-2 0,-1 2 0,0-3 0,3 0 0,0 0 0,2 0 0,-2 0 0,0 0 0,2 0 0,1 0 0,2 0 0,1 0 0,-1 0 0,-1 0 0,-2 0 0,-5 0 0,2 2 0,-4 0 0,3 0 0,-2-1 0,5-1 0,-2 3 0,1-1 0,-6 0 0,-8-1 0,-5-1 0,-14 0 0,4 0 0,-19 0 0,1 2 0,-12 2 0,12-1 0,11 0 0,13-3 0,11 0 0,0 0 0,2 0 0,-3 0 0,-6 0 0,-1-4 0,-5 3 0,8-6 0,1 5 0,6-1 0,1 2 0,-1-1 0,2 0 0,-5-3 0,-5-6 0,-4 0 0,-1-5 0,2 7 0,6-1 0,1 7 0,7-5 0,-2 7 0,4-6 0,0 3 0,0-2 0,0 0 0,3 4 0,-1-1 0,4 3 0,-4 4 0,4-4 0,-2 4 0,2 0 0,-1-4 0,-3 6 0,1-4 0,1 1 0,-3-1 0,2 1 0,-3-2 0,3 2 0,-2-2 0,2-1 0,-3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1-02T19:51:18.822"/>
    </inkml:context>
    <inkml:brush xml:id="br0">
      <inkml:brushProperty name="width" value="0.05" units="cm"/>
      <inkml:brushProperty name="height" value="0.05" units="cm"/>
    </inkml:brush>
  </inkml:definitions>
  <inkml:trace contextRef="#ctx0" brushRef="#br0">0 54 8191,'7'0'0,"4"0"5063,-4 0-5063,2 0 2818,-5 0-2818,0 0 1719,-1 0-1719,2 0 6784,0 0-6784,2 0 0,5 0 0,3-4 0,5 3 0,-5-4 0,1 5 0,-11-3 0,1 2 0,-5-2 0,2 2 0,3 1 0,-2 0 0,1-1 0,-1-3 0,6-2 0,-2-1 0,10 2 0,-4 0 0,2 2 0,-4 0 0,-3 1 0,-2 5 0,-4-2 0,0 4 0,-1-3 0,1 0 0,0 2 0,-1-2 0,0 0 0,0 1 0,1 1 0,-2 1 0,-1 1 0,0-2 0,0 0 0,0-1 0,0 2 0,0 1 0,0-2 0,2 0 0,0-3 0,0 3 0,-1-4 0,2 4 0,-2-4 0,2 2 0,-3 0 0,2 0 0,0-1 0,0 2 0,0 1 0,-2 1 0,3-2 0,-2 1 0,2 1 0,0 2 0,-2-2 0,2 1 0,-2-4 0,-1 1 0,0-2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1-02T19:51:25.394"/>
    </inkml:context>
    <inkml:brush xml:id="br0">
      <inkml:brushProperty name="width" value="0.05" units="cm"/>
      <inkml:brushProperty name="height" value="0.05" units="cm"/>
    </inkml:brush>
  </inkml:definitions>
  <inkml:trace contextRef="#ctx0" brushRef="#br0">1 0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1-02T19:51:25.924"/>
    </inkml:context>
    <inkml:brush xml:id="br0">
      <inkml:brushProperty name="width" value="0.05" units="cm"/>
      <inkml:brushProperty name="height" value="0.05" units="cm"/>
    </inkml:brush>
  </inkml:definitions>
  <inkml:trace contextRef="#ctx0" brushRef="#br0">1 0 24575,'0'0'0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13T04:12:46.752"/>
    </inkml:context>
    <inkml:brush xml:id="br0">
      <inkml:brushProperty name="width" value="0.05" units="cm"/>
      <inkml:brushProperty name="height" value="0.05" units="cm"/>
      <inkml:brushProperty name="color" value="#FFFFFF"/>
    </inkml:brush>
  </inkml:definitions>
  <inkml:trace contextRef="#ctx0" brushRef="#br0">903 654 8191,'-4'12'0,"-2"-3"5063,-4 1-5063,1-5 2818,2-1-2818,-5-2 1719,1 6-1719,-7-3 6784,5 5-6784,2-6 0,5 0 0,-2-4 0,2 0 0,-6 0 0,-10 0 0,5 0 0,-9 0 0,13 0 0,-4 0 0,5 0 0,-2-7 0,-2-12 0,-1-30 0,-1-27 0,13 23 0,1-1 0,1 4 0,0 0 0,3-35 0,0 37 0,-3 28 0,1 15 0,-4 19 0,-4 34 0,-6 8 0,-2 28 0,1-29 0,9-10 0,3-20 0,5-12 0,3-3 0,18-8 0,22-2 0,17-18 0,12-11 0,-15-6 0,-9-1 0,-18 19 0,-11 7 0,-10 12 0,-6 18 0,-7 23 0,-3 15 0,-5-1 0,-2-5 0,6-22 0,2-11 0,6-16 0,0-5 0,1-20 0,4-2 0,11-30 0,5-5 0,7-6 0,-4 8 0,-6 23 0,-10 18 0,-16 49 0,-16 17 0,-7 28 0,-7-13 0,17-21 0,1-13 0,15-16 0,0-9 0,10-40 0,15-20 0,4-2 0,3-2 0,12-10 0,9-7 0,-38 67 0,-7 30 0,-31 45 0,-7 26 0,12-43 0,-1-2 0,-17 32 0,22-38 0,5-16 0,9-15 0,3-13 0,2-12 0,22-48 0,-3-5 0,18-20 0,-12 28 0,-7 26 0,-8 11 0,-6 18 0,-4 2 0,-10 24 0,3 1 0,-10 13 0,6-9 0,1-6 0,4-16 0,7-20 0,15-16 0,2-4 0,6 1 0,-9 20 0,-8 1 0,-4 17 0,-5-2 0,-7 40 0,-14 16 0,-1 10 0,-5-9 0,16-24 0,6-22 0,7-7 0,0-45 0,22-20 0,-5-21 0,18 12 0,-13 26 0,-10 22 0,-7 16 0,-9 6 0,-9 14 0,2-1 0,-4 1 0,9-7 0,-2-3 0,5-8 0,-2 4 0,-1-2 0,4 0 0,-1-3 0,3 1 0,0-11 0,1 1 0,3-9 0,-2 5 0,5 5 0,-3 5 0,1 5 0,-2 4 0,-2 1 0,-1 9 0,-5 6 0,-1 17 0,-13 14 0,2 25 0,-8-12 0,14 4 0,-4-36 0,13-12 0,-1-15 0,3-13 0,0-52 0,10-12 0,-2 15 0,1-1 0,11-30 0,3 22 0,-12 32 0,-3 22 0,-5 15 0,-15 14 0,-6 28 0,-23 18 0,7 11 0,1-11 0,15-19 0,10-23 0,3-7 0,3-11 0,0 1 0,0-2 0,-12 15 0,-7 6 0,-3 7 0,1-2 0,9-13 0,6-5 0,0-5 0,4-4 0,-1 0 0,3 0 0,-3 0 0,2 0 0,-3 0 0,-12 0 0,-6-6 0,-5-3 0,1 1 0,9-3 0,-1 4 0,5 3 0,4 0 0,6 1 0,4 0 0,18-19 0,2-7 0,15-16 0,-8 9 0,0 4 0,-14 20 0,1 2 0,-11 9 0,1 4 0,-2 4 0,-1 22 0,-6 18 0,-4 22 0,-7-2 0,2-12 0,4-20 0,3-14 0,7-11 0,-3-10 0,3-45 0,17-28 0,-2 26 0,2-2 0,1-7 0,3 4 0,19-9 0,-12 5 0,-16 40 0,-2 8 0,-9 18 0,-11 32 0,-13 20 0,-9 9 0,1-7 0,9-28 0,15-15 0,3-22 0,8-23 0,12-33 0,7-2 0,4-10 0,-3 28 0,-13 18 0,-4 23 0,-14 25 0,-7 13 0,-6 13 0,1-14 0,5-6 0,10-32 0,5-26 0,16-35 0,-2 10 0,4-3 0,1 4 0,2 1 0,1-7 0,-1 3 0,8-16 0,-14 22 0,-10 26 0,-7 15 0,-6 14 0,-18 20 0,-3 11 0,-10 14 0,13-12 0,10-10 0,11-20 0,4-8 0,2-27 0,11-6 0,0-11 0,6 12 0,-9 25 0,-4 52 0,-19 35 0,3-23 0,-2 1 0,-1-9 0,-2-3 0,-22 40 0,19-48 0,2-12 0,11-26 0,5-32 0,19-58 0,-2 27 0,2-5 0,1-9 0,2 0 0,1 11 0,-1 5 0,2-12 0,-8 39 0,-11 26 0,-3 10 0,-15 35 0,-12 17 0,-13 31 0,12-33 0,1 2 0,3-10 0,1-1 0,-18 43 0,18-30 0,9-25 0,11-23 0,9-37 0,21-46 0,-9 26 0,1-2 0,5-6 0,-1 2 0,9-24 0,-8 29 0,-15 26 0,-3 18 0,-5 10 0,-4 48 0,-12 9 0,1-10 0,-2 1 0,-15 19 0,2-9 0,17-35 0,8-21 0,3-14 0,5-41 0,12-19 0,-2-6 0,11 6 0,-17 37 0,0 12 0,-11 14 0,-2 4 0,-18 18 0,-3 11 0,-18 18 0,5 0 0,7-10 0,13-7 0,11-15 0,10-17 0,22-29 0,19-37 0,11 0 0,-6 1 0,-21 35 0,-18 20 0,-10 16 0,-24 46 0,-19 23 0,16-18 0,0 1 0,-2-7 0,2-3 0,-12 31 0,16-34 0,10-24 0,8-16 0,6-29 0,23-36 0,-9 14 0,1-2 0,9-4 0,1 2 0,-4 4 0,0 3 0,6-13 0,-7 33 0,-14 10 0,-2 25 0,-25 39 0,-9 35 0,2-25 0,-4 3 0,3 4 0,0-1 0,6-16 0,1-4 0,-14 32 0,26-47 0,0-17 0,12-21 0,17-53 0,2 13 0,3-6 0,3-15 0,2-2 0,6-1 0,0 3 0,-12 15 0,-1 5 0,11-20 0,-16 39 0,-11 16 0,-8 24 0,-24 39 0,-5 15 0,2-12 0,-1 2 0,-17 30 0,3-5 0,19-36 0,13-15 0,7-21 0,4-12 0,0-25 0,12-41 0,-5 22 0,7-18 0,-11 54 0,-3-1 0,-3 13 0,-1-4 0,-5 8 0,0-3 0,0 3 0,-2 2 0,-9 5 0,-5 12 0,-11 11 0,0 9 0,11-8 0,0 0 0,19-21 0,-1-10 0,32-47 0,12-30 0,-9 21 0,1-1 0,-4 6 0,-1 2 0,12-13 0,-18 26 0,-7 23 0,-10 10 0,-6 7 0,-24 45 0,7-8 0,-3 4 0,-10 13 0,-2 3 0,4 5 0,1-2 0,6-18 0,2-5 0,-6 15 0,19-38 0,3-24 0,7-54 0,11-27 0,-6 23 0,2-1 0,6 9 0,-1 2 0,0-24 0,0 34 0,-11 24 0,-6 10 0,-5 5 0,-13 1 0,-1 0 0,-2 0 0,11 0 0,6 0 0,7 2 0,1 0 0,5 0 0,1-1 0,8-1 0,2 0 0,1 0 0,-2 0 0,-7 4 0,1 5 0,1 7 0,-3 4 0,4-4 0,-8-2 0,-3-9 0,-3-1 0,-18-4 0,6-4 0,-6-2 0,12-3 0,2 4 0,7 1 0,-2 4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13T04:12:24.785"/>
    </inkml:context>
    <inkml:brush xml:id="br0">
      <inkml:brushProperty name="width" value="0.05" units="cm"/>
      <inkml:brushProperty name="height" value="0.05" units="cm"/>
      <inkml:brushProperty name="color" value="#FFFFFF"/>
    </inkml:brush>
  </inkml:definitions>
  <inkml:trace contextRef="#ctx0" brushRef="#br0">981 644 24575,'-8'1'0,"-6"14"0,-3-3 0,-5 19 0,5-12 0,4-5 0,4-6 0,5-8 0,1-3 0,2-2 0,1-32 0,0-8 0,0-29 0,0 10 0,0 18 0,0 15 0,0 21 0,-2 3 0,-2 6 0,-4 1 0,-10 8 0,-5 18 0,-10 11 0,2 15 0,2-14 0,15-4 0,1-19 0,15-12 0,-2-4 0,21-22 0,-3-1 0,11-6 0,-12 6 0,-6 12 0,-6 5 0,-2 5 0,-1-3 0,2 4 0,-4 1 0,0 3 0,-8 26 0,-13 30 0,4-13 0,-4 5 0,-4 8 0,-1 0 0,2-2 0,1-2 0,-18 29 0,19-29 0,6-27 0,10-15 0,2-11 0,3-4 0,10-36 0,7-17 0,12-34 0,1-4 0,2 17 0,-14 26 0,-5 19 0,-9 22 0,0 4 0,-2 4 0,2 7 0,-3 11 0,0 25 0,-7 14 0,0 4 0,-2-14 0,3-15 0,4-18 0,0-4 0,0-5 0,0-1 0,2 6 0,-4 5 0,3-2 0,-4 2 0,5-6 0,-7 20 0,0 5 0,-6 27 0,7-21 0,1-6 0,5-30 0,0-10 0,5-23 0,11-5 0,-1-12 0,10 10 0,-17 10 0,1 13 0,-2 2 0,1 1 0,4-13 0,0 5 0,-2-3 0,-2 13 0,-2 3 0,-1 7 0,-3 6 0,1 10 0,-3 4 0,0 13 0,0-4 0,0 5 0,0 2 0,0-9 0,0-7 0,0-15 0,6-30 0,2-20 0,5-14 0,1 1 0,-7 21 0,-1 12 0,-6 11 0,0 8 0,0 0 0,0 0 0,0-3 0,-7-4 0,-4 1 0,1-2 0,-4 3 0,11 1 0,-1 3 0,2 0 0,0 1 0,-1-2 0,2-10 0,1 1 0,0-4 0,0 7 0,0 11 0,0 9 0,0 9 0,0 4 0,0 2 0,0-13 0,0 5 0,0-13 0,0 7 0,3-3 0,0 4 0,4 4 0,0 2 0,2-3 0,-5-4 0,0-3 0,-4 0 0,3 0 0,-2-3 0,2 3 0,-3-1 0,2 6 0,1 2 0,0 1 0,2-4 0,-4 0 0,2-7 0,0 6 0,1-7 0,4 2 0,2-3 0,3 0 0,-3 0 0,1 0 0,-3 0 0,-2 0 0,-5 0 0,-5-2 0,-10-7 0,5 0 0,-8-6 0,9 4 0,-2 1 0,2 5 0,6-4 0,-1 7 0,2-6 0,1 0 0,-4 2 0,4-3 0,-6 1 0,3 1 0,1-6 0,-1 6 0,3-4 0,0 1 0,0-5 0,0-2 0,3 6 0,3 4 0,8 6 0,16-4 0,0-2 0,5 2 0,-13 0 0,-11 5 0,-5 3 0,-10 9 0,-9 10 0,-3 1 0,1 2 0,1-14 0,9-4 0,-3-6 0,3-1 0,2 0 0,-3 0 0,4 0 0,-2 0 0,-1 0 0,0 0 0,-2-4 0,-1-1 0,-3 1 0,3-4 0,-3 7 0,0-4 0,0 5 0,-4 0 0,-5 0 0,5 0 0,-17 0 0,13 9 0,-8-2 0,7 7 0,5-4 0,2-5 0,8 2 0,2-5 0,9 1 0,4-7 0,8 2 0,2-6 0,-3 7 0,-5-3 0,-2 3 0,0-6 0,3 2 0,1-6 0,2 2 0,2-6 0,-1-1 0,10-5 0,-5-1 0,5 5 0,-9 2 0,-5 5 0,-6 4 0,-5-1 0,0 4 0,7-10 0,11-2 0,2-5 0,5 2 0,-11 7 0,-5 6 0,-3 3 0,-7 2 0,3 3 0,-4 11 0,0 15 0,-2 24 0,-12 17 0,-5 6 0,-9-4 0,4-15 0,7-15 0,4-16 0,8-17 0,1-21 0,13-27 0,11-24 0,5-9 0,6 8 0,-13 16 0,-7 23 0,-3 12 0,-7 17 0,-12 32 0,-2 0 0,-8 13 0,6-18 0,9-16 0,5-11 0,5-11 0,19-51 0,17-16 0,-12 20 0,0-2 0,-2 10 0,0 3 0,16-25 0,-21 38 0,-13 16 0,-5 16 0,-19 25 0,1 0 0,-11 27 0,1-9 0,5 6 0,7-17 0,4-3 0,5-19 0,1 0 0,1-10 0,2-1 0,0-4 0,9-33 0,20-17 0,8-31 0,7 7 0,-13 22 0,-17 27 0,-9 24 0,-16 19 0,-25 46 0,-12 23 0,14-25 0,0 1 0,7-7 0,2-4 0,-17 21 0,22-24 0,10-32 0,9-14 0,17-31 0,17-26 0,8-24 0,4 10 0,-10 8 0,-13 33 0,-10 7 0,-7 24 0,-5-4 0,-1 17 0,-9 11 0,-1 12 0,-4 0 0,7-8 0,6-18 0,2-9 0,0-41 0,26-23 0,1-25 0,17 4 0,-12 32 0,-23 32 0,-2 16 0,-30 45 0,2 11 0,-18 22 0,12-3 0,2-21 0,13-17 0,0-11 0,7-2 0,-4-1 0,6-8 0,-4-3 0,5-13 0,2-1 0,9-16 0,6-8 0,5-2 0,-6 2 0,-7 17 0,-7 10 0,0 1 0,1 7 0,2 1 0,0 0 0,3 2 0,-1-5 0,2 3 0,1-1 0,3 2 0,-1 0 0,1-2 0,-5-3 0,0 2 0,-4-2 0,1 3 0,-2 0 0,2-2 0,-2-2 0,4-2 0,0-3 0,3-17 0,3-11 0,-3-6 0,2 3 0,-7 17 0,1 6 0,-4 6 0,0-9 0,0 2 0,0-15 0,0 6 0,0-9 0,0 7 0,0-3 0,-4 12 0,3 7 0,-4 6 0,12 9 0,-3 3 0,7 6 0,-3 1 0,-3-4 0,-1-3 0,-4-3 0,0 4 0,0 9 0,0 6 0,0 9 0,0 0 0,0-7 0,0-6 0,0-13 0,0-3 0,0-3 0,0 0 0,0 3 0,0 1 0,0 6 0,0 2 0,0 5 0,0 4 0,0-1 0,0 1 0,0-3 0,0-4 0,0-1 0,0-3 0,0-2 0,0-3 0,-2-3 0,0-2 0,-2 1 0,-5 5 0,-1 4 0,-4-1 0,1 4 0,3-8 0,0 2 0,4-7 0,1-6 0,9-21 0,8-10-6784,7-17 6784,4 13 0,-5 7 0,-8 15 0,-5 2 0,-6-8 0,1-7 0,0-1 6784,0 5-6784,0 11 0,0 4 0,-4 1 0,1 3 0,-9-8 0,-1 6 0,-7-8 0,4 4 0,-2 1 0,9 1 0,1 4 0,5 1 0,3-2 0,-4 4 0,0-5 0,-2 1 0,-1 0 0,4-2 0,0 9 0,4-3 0,3 10 0,3-2 0,3 9 0,1-3 0,-2 7 0,-1-3 0,-4 3 0,-2 1 0,-2 8 0,0-7 0,0 7 0,0-9 0,3-8 0,5-9 0,6-10 0,0-9 0,1 5 0,-9 0 0,-3 5 0,-2 1 0,3-7 0,5-10 0,6-12 0,1-8 0,-2 6 0,-3 8 0,-6 14 0,-2 2 0,-7 5 0,-1-1 0,1 1 0,1 4 0,3 4 0,8 9 0,-2 1 0,8 8 0,-4-7 0,-4 1 0,-1-5 0,-2 0 0,0 4 0,5 1 0,-5 3 0,8 1 0,-6-1 0,1 0 0,0-5 0,-2-3 0,1-3 0,-2-1 0,1-2 0,-3 2 0,2-12 0,4-19 0,1-10 0,6-19 0,-3 15 0,-4 8 0,-3 16 0,-4 8 0,0-3 0,0-9 0,-4 0 0,-1-5 0,-3 12 0,2 4 0,3 4 0,-3 3 0,0-9 0,-7-7 0,-1-9 0,-4 0 0,4 6 0,5 9 0,2 8 0,4-2 0,1 2 0,0-2 0,1 2 0,-2 3 0,1-1 0,-3 2 0,1-1 0,-7 3 0,-14 0 0,-9 0 0,-12 0 0,1 5 0,12 1 0,3 5 0,2 11 0,-12 0 0,-15 25 0,-2 2 0,4 0 0,17-7 0,15-17 0,14-18 0,8-3 0,30-34 0,15-22 0,5-9 0,-13 18 0,0-1 0,16-22 0,-5 4 0,-10 13 0,-23 27 0,-6 15 0,-6 13 0,-18 42 0,-20 26 0,10-18 0,-1 1 0,1-10 0,0-2 0,-13 35 0,24-42 0,1-17 0,12-10 0,-5-9 0,5-5 0,5-4 0,17-40 0,18-12 0,4-26 0,-1 15 0,-20 24 0,-14 28 0,-18 13 0,-61 71 0,10 5 0,0-4 0,0 4 0,24-13 0,4-4 0,-1-11 0,3-4 0,-3 16 0,23-39 0,3-12 0,21-52 0,4 1 0,4-7 0,5-12 0,3-4 0,8-8 0,0 2 0,-11 21 0,-1 6 0,12-21 0,-22 41 0,-16 22 0,-7 22 0,-49 55 0,21-21 0,-3 7 0,-14 25 0,-3 3 0,2-13 0,4-2 0,13-6 0,3-6 0,-19 6 0,38-27 0,5-32 0,18-25 0,12-26 0,14-28 0,-4 22 0,-8 16 0,-15 42 0,-10 34 0,-13 26 0,4 10 0,-15 4 0,11-23 0,-2-7 0,0-8 0,-2 3 0,-4-1 0,4-8 0,0-7 0,10-8 0,-3-8 0,8-3 0,-5-9 0,-4 0 0,-9 0 0,-8 0 0,-3 2 0,4 1 0,6 0 0,10-1 0,2-2 0,7 0 0,-2-1 0,-1-8 0,-3-3 0,-1-8 0,-4-8 0,3-1 0,-4-10 0,6-6 0,1-10 0,5-17 0,1-16 0,3-10 0,0 5 0,5 24 0,0 23 0,0 23 0,1 14 0,-4 5 0,4 4 0,-4 9 0,1 32 0,-3 55 0,-6-29 0,-3 6 0,-2 18 0,-5 3 0,-8-3 0,-3-3 0,4-5 0,0-4 0,2-19 0,2-6 0,-7 17 0,11-27 0,5-27 0,0 0 0,6-11 0,-2-5 0,4 2 0,1-2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13T04:12:27.651"/>
    </inkml:context>
    <inkml:brush xml:id="br0">
      <inkml:brushProperty name="width" value="0.05" units="cm"/>
      <inkml:brushProperty name="height" value="0.05" units="cm"/>
      <inkml:brushProperty name="color" value="#FFFFFF"/>
    </inkml:brush>
  </inkml:definitions>
  <inkml:trace contextRef="#ctx0" brushRef="#br0">286 0 24575,'-22'31'0,"4"2"0,-9 18 0,-3 5 0,-15 24 0,18-19 0,0-1 0,-12 8 0,16-14 0,7-22 0,9-18 0,2-5 0,5-8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13T04:12:56.968"/>
    </inkml:context>
    <inkml:brush xml:id="br0">
      <inkml:brushProperty name="width" value="0.35" units="cm"/>
      <inkml:brushProperty name="height" value="0.35" units="cm"/>
      <inkml:brushProperty name="color" value="#FFFFFF"/>
    </inkml:brush>
  </inkml:definitions>
  <inkml:trace contextRef="#ctx0" brushRef="#br0">591 145 24575,'5'31'0,"-3"-6"0,1-14 0,-3-3 0,-18-17 0,-3 1 0,-17-12 0,-2 5 0,-3-1 0,1-1 0,0 3 0,10-4 0,9 6 0,10 1 0,4 6 0,39-7 0,-3 3 0,43-17 0,-30 15 0,0-5 0,-27 18 0,2 4 0,-1 6 0,6 0 0,0-2 0,0-1 0,-5-4 0,-2 4 0,-5 1 0,-4-3 0,2 2 0,-2 1 0,0-3 0,0 4 0,1-3 0,-5 0 0,8 2 0,-8-1 0,4-2 0,-24-1 0,-9-4 0,-30-2 0,-6 0 0,-16 0 0,12-6 0,7-1 0,22-4 0,12 0 0,12 0 0,2 6 0,5 0 0,-1 5 0,2 0 0,-5 0 0,-1 8 0,1-2 0,-1 7 0,8-4 0,1-2 0,-7 4 0,3 1 0,-13 6 0,6 9 0,1-6 0,5 0 0,5-12 0,5-6 0</inkml:trace>
</inkml:ink>
</file>

<file path=ppt/media/hdphoto1.wdp>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160.png>
</file>

<file path=ppt/media/image17.png>
</file>

<file path=ppt/media/image170.png>
</file>

<file path=ppt/media/image18.jpg>
</file>

<file path=ppt/media/image180.png>
</file>

<file path=ppt/media/image19.png>
</file>

<file path=ppt/media/image190.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38.png>
</file>

<file path=ppt/media/image39.jfif>
</file>

<file path=ppt/media/image4.png>
</file>

<file path=ppt/media/image40.jpe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48.jpeg>
</file>

<file path=ppt/media/image49.jpeg>
</file>

<file path=ppt/media/image5.png>
</file>

<file path=ppt/media/image50.png>
</file>

<file path=ppt/media/image51.png>
</file>

<file path=ppt/media/image510.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50CD79-FC16-4410-AB61-17F26E6D3BC8}" type="datetimeFigureOut">
              <a:rPr lang="en-US"/>
              <a:t>03-Jan-22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3C37BE-C303-496D-B5CD-85F2937540FC}" type="slidenum">
              <a:rPr/>
              <a:t>‹#›</a:t>
            </a:fld>
            <a:endParaRPr/>
          </a:p>
        </p:txBody>
      </p:sp>
    </p:spTree>
    <p:extLst>
      <p:ext uri="{BB962C8B-B14F-4D97-AF65-F5344CB8AC3E}">
        <p14:creationId xmlns:p14="http://schemas.microsoft.com/office/powerpoint/2010/main" val="3350842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dirty="0">
              <a:latin typeface="Arial" pitchFamily="34" charset="0"/>
              <a:cs typeface="Arial" pitchFamily="34" charset="0"/>
            </a:endParaRPr>
          </a:p>
        </p:txBody>
      </p:sp>
      <p:sp>
        <p:nvSpPr>
          <p:cNvPr id="4" name="Slide Number Placeholder 3"/>
          <p:cNvSpPr>
            <a:spLocks noGrp="1"/>
          </p:cNvSpPr>
          <p:nvPr>
            <p:ph type="sldNum" sz="quarter" idx="10"/>
          </p:nvPr>
        </p:nvSpPr>
        <p:spPr/>
        <p:txBody>
          <a:bodyPr/>
          <a:lstStyle/>
          <a:p>
            <a:fld id="{0A3C37BE-C303-496D-B5CD-85F2937540FC}" type="slidenum">
              <a:rPr lang="en-US" smtClean="0"/>
              <a:t>1</a:t>
            </a:fld>
            <a:endParaRPr lang="en-US"/>
          </a:p>
        </p:txBody>
      </p:sp>
    </p:spTree>
    <p:extLst>
      <p:ext uri="{BB962C8B-B14F-4D97-AF65-F5344CB8AC3E}">
        <p14:creationId xmlns:p14="http://schemas.microsoft.com/office/powerpoint/2010/main" val="2406150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When performing the </a:t>
            </a:r>
            <a:r>
              <a:rPr lang="en-US" b="1" dirty="0"/>
              <a:t>non-linear mapping </a:t>
            </a:r>
            <a:r>
              <a:rPr lang="en-US" dirty="0"/>
              <a:t>in </a:t>
            </a:r>
            <a:r>
              <a:rPr lang="en-US" u="sng" dirty="0"/>
              <a:t>some activation layers</a:t>
            </a:r>
            <a:r>
              <a:rPr lang="en-US" dirty="0"/>
              <a:t>, </a:t>
            </a:r>
            <a:r>
              <a:rPr lang="en-US" b="1" u="sng" dirty="0"/>
              <a:t>useful information </a:t>
            </a:r>
            <a:r>
              <a:rPr lang="en-US" dirty="0"/>
              <a:t>is likely to be partly </a:t>
            </a:r>
            <a:r>
              <a:rPr lang="en-US" b="1" u="sng" dirty="0"/>
              <a:t>discarded</a:t>
            </a:r>
            <a:r>
              <a:rPr lang="en-US" dirty="0"/>
              <a:t>.</a:t>
            </a:r>
          </a:p>
          <a:p>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smtClean="0"/>
              <a:t>77</a:t>
            </a:fld>
            <a:endParaRPr lang="en-US"/>
          </a:p>
        </p:txBody>
      </p:sp>
    </p:spTree>
    <p:extLst>
      <p:ext uri="{BB962C8B-B14F-4D97-AF65-F5344CB8AC3E}">
        <p14:creationId xmlns:p14="http://schemas.microsoft.com/office/powerpoint/2010/main" val="1177497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0" i="0" u="none" strike="noStrike" kern="1200" baseline="0" dirty="0">
                <a:solidFill>
                  <a:schemeClr val="tx1"/>
                </a:solidFill>
                <a:latin typeface="+mn-lt"/>
                <a:ea typeface="+mn-ea"/>
                <a:cs typeface="+mn-cs"/>
              </a:rPr>
              <a:t>The architecture of s-LWSR. The blue one is the basic residual block with all chosen blocks for information pool marked in red. Convolutional layers</a:t>
            </a:r>
          </a:p>
          <a:p>
            <a:r>
              <a:rPr lang="en-US" sz="1400" b="0" i="0" u="none" strike="noStrike" kern="1200" baseline="0" dirty="0">
                <a:solidFill>
                  <a:schemeClr val="tx1"/>
                </a:solidFill>
                <a:latin typeface="+mn-lt"/>
                <a:ea typeface="+mn-ea"/>
                <a:cs typeface="+mn-cs"/>
              </a:rPr>
              <a:t>appear in green color. The information pool and the path of information are also marked with arrow lines.</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The first five LBs serve as the multi-level </a:t>
            </a:r>
            <a:r>
              <a:rPr lang="en-US" sz="1400" b="1" dirty="0"/>
              <a:t>information extractor </a:t>
            </a:r>
            <a:r>
              <a:rPr lang="en-US" sz="1400" dirty="0"/>
              <a:t>for the information pool, and rest blocks are information </a:t>
            </a:r>
            <a:r>
              <a:rPr lang="en-US" sz="1400" b="1" dirty="0"/>
              <a:t>fusion part</a:t>
            </a:r>
            <a:r>
              <a:rPr lang="en-US" sz="1400" dirty="0"/>
              <a:t>.</a:t>
            </a:r>
          </a:p>
          <a:p>
            <a:r>
              <a:rPr lang="en-US" sz="1400"/>
              <a:t>They further introduce local residual learning (LRL) to fuse features from different dimension</a:t>
            </a:r>
            <a:endParaRPr lang="en-US" sz="1400" dirty="0"/>
          </a:p>
        </p:txBody>
      </p:sp>
      <p:sp>
        <p:nvSpPr>
          <p:cNvPr id="4" name="Slide Number Placeholder 3"/>
          <p:cNvSpPr>
            <a:spLocks noGrp="1"/>
          </p:cNvSpPr>
          <p:nvPr>
            <p:ph type="sldNum" sz="quarter" idx="10"/>
          </p:nvPr>
        </p:nvSpPr>
        <p:spPr/>
        <p:txBody>
          <a:bodyPr/>
          <a:lstStyle/>
          <a:p>
            <a:fld id="{89AE53CE-7D16-40D9-A4CB-BBE8C310A7B2}" type="slidenum">
              <a:rPr lang="en-US" smtClean="0"/>
              <a:t>78</a:t>
            </a:fld>
            <a:endParaRPr lang="en-US"/>
          </a:p>
        </p:txBody>
      </p:sp>
    </p:spTree>
    <p:extLst>
      <p:ext uri="{BB962C8B-B14F-4D97-AF65-F5344CB8AC3E}">
        <p14:creationId xmlns:p14="http://schemas.microsoft.com/office/powerpoint/2010/main" val="24161784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p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07" name="Google Shape;807;p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18377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smtClean="0"/>
              <a:t>16</a:t>
            </a:fld>
            <a:endParaRPr lang="en-US"/>
          </a:p>
        </p:txBody>
      </p:sp>
    </p:spTree>
    <p:extLst>
      <p:ext uri="{BB962C8B-B14F-4D97-AF65-F5344CB8AC3E}">
        <p14:creationId xmlns:p14="http://schemas.microsoft.com/office/powerpoint/2010/main" val="2700526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smtClean="0"/>
              <a:t>17</a:t>
            </a:fld>
            <a:endParaRPr lang="en-US"/>
          </a:p>
        </p:txBody>
      </p:sp>
    </p:spTree>
    <p:extLst>
      <p:ext uri="{BB962C8B-B14F-4D97-AF65-F5344CB8AC3E}">
        <p14:creationId xmlns:p14="http://schemas.microsoft.com/office/powerpoint/2010/main" val="8633682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smtClean="0"/>
              <a:t>18</a:t>
            </a:fld>
            <a:endParaRPr lang="en-US"/>
          </a:p>
        </p:txBody>
      </p:sp>
    </p:spTree>
    <p:extLst>
      <p:ext uri="{BB962C8B-B14F-4D97-AF65-F5344CB8AC3E}">
        <p14:creationId xmlns:p14="http://schemas.microsoft.com/office/powerpoint/2010/main" val="2899769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Degradation parameters are</a:t>
            </a:r>
          </a:p>
          <a:p>
            <a:r>
              <a:rPr lang="en-US" sz="1200" b="0" i="0" u="none" strike="noStrike" kern="1200" baseline="0" dirty="0">
                <a:solidFill>
                  <a:schemeClr val="tx1"/>
                </a:solidFill>
                <a:latin typeface="+mn-lt"/>
                <a:ea typeface="+mn-ea"/>
                <a:cs typeface="+mn-cs"/>
              </a:rPr>
              <a:t>usually scaling factor, blur type, and noise</a:t>
            </a:r>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smtClean="0"/>
              <a:t>24</a:t>
            </a:fld>
            <a:endParaRPr lang="en-US"/>
          </a:p>
        </p:txBody>
      </p:sp>
    </p:spTree>
    <p:extLst>
      <p:ext uri="{BB962C8B-B14F-4D97-AF65-F5344CB8AC3E}">
        <p14:creationId xmlns:p14="http://schemas.microsoft.com/office/powerpoint/2010/main" val="10687761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39</a:t>
            </a:fld>
            <a:endParaRPr lang="en-US"/>
          </a:p>
        </p:txBody>
      </p:sp>
    </p:spTree>
    <p:extLst>
      <p:ext uri="{BB962C8B-B14F-4D97-AF65-F5344CB8AC3E}">
        <p14:creationId xmlns:p14="http://schemas.microsoft.com/office/powerpoint/2010/main" val="18746900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smtClean="0"/>
              <a:t>40</a:t>
            </a:fld>
            <a:endParaRPr lang="en-US"/>
          </a:p>
        </p:txBody>
      </p:sp>
    </p:spTree>
    <p:extLst>
      <p:ext uri="{BB962C8B-B14F-4D97-AF65-F5344CB8AC3E}">
        <p14:creationId xmlns:p14="http://schemas.microsoft.com/office/powerpoint/2010/main" val="1636330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Relu</a:t>
            </a:r>
            <a:r>
              <a:rPr lang="en-US" dirty="0"/>
              <a:t> compress the input features for each branch, </a:t>
            </a:r>
            <a:r>
              <a:rPr lang="en-US" dirty="0" err="1"/>
              <a:t>featires</a:t>
            </a:r>
            <a:r>
              <a:rPr lang="en-US" dirty="0"/>
              <a:t> of each branch are fed to the dilated convolution layers with</a:t>
            </a:r>
            <a:r>
              <a:rPr lang="en-US" baseline="0" dirty="0"/>
              <a:t> diff </a:t>
            </a:r>
            <a:r>
              <a:rPr lang="en-US" baseline="0" dirty="0" err="1"/>
              <a:t>dialation</a:t>
            </a:r>
            <a:r>
              <a:rPr lang="en-US" baseline="0" dirty="0"/>
              <a:t> rates.. Then </a:t>
            </a:r>
            <a:r>
              <a:rPr lang="en-US" baseline="0" dirty="0" err="1"/>
              <a:t>relu</a:t>
            </a:r>
            <a:r>
              <a:rPr lang="en-US" baseline="0" dirty="0"/>
              <a:t> activation function.</a:t>
            </a:r>
          </a:p>
          <a:p>
            <a:r>
              <a:rPr lang="en-US" baseline="0" dirty="0" err="1"/>
              <a:t>Dialated</a:t>
            </a:r>
            <a:r>
              <a:rPr lang="en-US" baseline="0" dirty="0"/>
              <a:t> con layer provides various sizes of receptive fields without </a:t>
            </a:r>
            <a:r>
              <a:rPr lang="en-US" baseline="0" dirty="0" err="1"/>
              <a:t>inceasing</a:t>
            </a:r>
            <a:r>
              <a:rPr lang="en-US" baseline="0" dirty="0"/>
              <a:t> number of parameters</a:t>
            </a:r>
          </a:p>
          <a:p>
            <a:r>
              <a:rPr lang="en-US" baseline="0" dirty="0"/>
              <a:t>The features are fed to the spatial attention module to generate the spatial attention map, so that the features  are furthered rescaled by spatial attention map to get “attention applied feature”</a:t>
            </a:r>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smtClean="0"/>
              <a:t>74</a:t>
            </a:fld>
            <a:endParaRPr lang="en-US"/>
          </a:p>
        </p:txBody>
      </p:sp>
    </p:spTree>
    <p:extLst>
      <p:ext uri="{BB962C8B-B14F-4D97-AF65-F5344CB8AC3E}">
        <p14:creationId xmlns:p14="http://schemas.microsoft.com/office/powerpoint/2010/main" val="2500262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build the </a:t>
            </a:r>
            <a:r>
              <a:rPr lang="en-US" b="1" dirty="0"/>
              <a:t>information pool </a:t>
            </a:r>
            <a:r>
              <a:rPr lang="en-US" dirty="0"/>
              <a:t>to transmit features to high-dimensional channels, enforces </a:t>
            </a:r>
            <a:r>
              <a:rPr lang="en-US" u="sng" dirty="0"/>
              <a:t>better features transmission </a:t>
            </a:r>
            <a:r>
              <a:rPr lang="en-US" dirty="0"/>
              <a:t>between the first and the second half of the model</a:t>
            </a:r>
          </a:p>
          <a:p>
            <a:endParaRPr lang="en-US" dirty="0"/>
          </a:p>
        </p:txBody>
      </p:sp>
      <p:sp>
        <p:nvSpPr>
          <p:cNvPr id="4" name="Slide Number Placeholder 3"/>
          <p:cNvSpPr>
            <a:spLocks noGrp="1"/>
          </p:cNvSpPr>
          <p:nvPr>
            <p:ph type="sldNum" sz="quarter" idx="10"/>
          </p:nvPr>
        </p:nvSpPr>
        <p:spPr/>
        <p:txBody>
          <a:bodyPr/>
          <a:lstStyle/>
          <a:p>
            <a:fld id="{0A3C37BE-C303-496D-B5CD-85F2937540FC}" type="slidenum">
              <a:rPr lang="en-US" smtClean="0"/>
              <a:t>75</a:t>
            </a:fld>
            <a:endParaRPr lang="en-US"/>
          </a:p>
        </p:txBody>
      </p:sp>
    </p:spTree>
    <p:extLst>
      <p:ext uri="{BB962C8B-B14F-4D97-AF65-F5344CB8AC3E}">
        <p14:creationId xmlns:p14="http://schemas.microsoft.com/office/powerpoint/2010/main" val="194328071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11" name="Picture 10"/>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4445" y="0"/>
            <a:ext cx="1747524" cy="2292094"/>
          </a:xfrm>
          <a:prstGeom prst="rect">
            <a:avLst/>
          </a:prstGeom>
        </p:spPr>
      </p:pic>
      <p:sp>
        <p:nvSpPr>
          <p:cNvPr id="2" name="Title 1"/>
          <p:cNvSpPr>
            <a:spLocks noGrp="1"/>
          </p:cNvSpPr>
          <p:nvPr>
            <p:ph type="ctrTitle"/>
          </p:nvPr>
        </p:nvSpPr>
        <p:spPr>
          <a:xfrm>
            <a:off x="1104900" y="2292094"/>
            <a:ext cx="10096500" cy="2219691"/>
          </a:xfrm>
        </p:spPr>
        <p:txBody>
          <a:bodyPr anchor="ctr">
            <a:normAutofit/>
          </a:bodyPr>
          <a:lstStyle>
            <a:lvl1pPr algn="l">
              <a:defRPr sz="4400" cap="all" baseline="0"/>
            </a:lvl1pPr>
          </a:lstStyle>
          <a:p>
            <a:r>
              <a:rPr lang="en-US"/>
              <a:t>Click to edit Master title style</a:t>
            </a:r>
            <a:endParaRPr/>
          </a:p>
        </p:txBody>
      </p:sp>
      <p:sp>
        <p:nvSpPr>
          <p:cNvPr id="3" name="Subtitle 2"/>
          <p:cNvSpPr>
            <a:spLocks noGrp="1"/>
          </p:cNvSpPr>
          <p:nvPr>
            <p:ph type="subTitle" idx="1"/>
          </p:nvPr>
        </p:nvSpPr>
        <p:spPr>
          <a:xfrm>
            <a:off x="1104898" y="4511784"/>
            <a:ext cx="10096501"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7" name="Rectangle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4" name="Date Placeholder 3"/>
          <p:cNvSpPr>
            <a:spLocks noGrp="1"/>
          </p:cNvSpPr>
          <p:nvPr>
            <p:ph type="dt" sz="half" idx="10"/>
          </p:nvPr>
        </p:nvSpPr>
        <p:spPr/>
        <p:txBody>
          <a:bodyPr/>
          <a:lstStyle>
            <a:lvl1pPr>
              <a:defRPr baseline="0">
                <a:solidFill>
                  <a:schemeClr val="tx1">
                    <a:lumMod val="20000"/>
                    <a:lumOff val="80000"/>
                  </a:schemeClr>
                </a:solidFill>
              </a:defRPr>
            </a:lvl1pPr>
          </a:lstStyle>
          <a:p>
            <a:fld id="{402B9795-92DC-40DC-A1CA-9A4B349D7824}" type="datetimeFigureOut">
              <a:rPr lang="en-US" smtClean="0"/>
              <a:pPr/>
              <a:t>03-Jan-22</a:t>
            </a:fld>
            <a:endParaRPr lang="en-US" dirty="0"/>
          </a:p>
        </p:txBody>
      </p:sp>
      <p:sp>
        <p:nvSpPr>
          <p:cNvPr id="5" name="Footer Placeholder 4"/>
          <p:cNvSpPr>
            <a:spLocks noGrp="1"/>
          </p:cNvSpPr>
          <p:nvPr>
            <p:ph type="ftr" sz="quarter" idx="11"/>
          </p:nvPr>
        </p:nvSpPr>
        <p:spPr/>
        <p:txBody>
          <a:bodyPr/>
          <a:lstStyle>
            <a:lvl1pPr>
              <a:defRPr baseline="0">
                <a:solidFill>
                  <a:schemeClr val="tx1">
                    <a:lumMod val="20000"/>
                    <a:lumOff val="80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baseline="0">
                <a:solidFill>
                  <a:schemeClr val="tx1">
                    <a:lumMod val="20000"/>
                    <a:lumOff val="80000"/>
                  </a:schemeClr>
                </a:solidFill>
              </a:defRPr>
            </a:lvl1pPr>
          </a:lstStyle>
          <a:p>
            <a:fld id="{0FF54DE5-C571-48E8-A5BC-B369434E2F44}" type="slidenum">
              <a:rPr lang="en-US" smtClean="0"/>
              <a:pPr/>
              <a:t>‹#›</a:t>
            </a:fld>
            <a:endParaRPr lang="en-US"/>
          </a:p>
        </p:txBody>
      </p:sp>
    </p:spTree>
    <p:extLst>
      <p:ext uri="{BB962C8B-B14F-4D97-AF65-F5344CB8AC3E}">
        <p14:creationId xmlns:p14="http://schemas.microsoft.com/office/powerpoint/2010/main" val="1659756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endParaRPr/>
          </a:p>
        </p:txBody>
      </p:sp>
      <p:sp>
        <p:nvSpPr>
          <p:cNvPr id="4" name="Text Placeholder 3"/>
          <p:cNvSpPr>
            <a:spLocks noGrp="1"/>
          </p:cNvSpPr>
          <p:nvPr>
            <p:ph type="body" sz="half" idx="2"/>
          </p:nvPr>
        </p:nvSpPr>
        <p:spPr>
          <a:xfrm>
            <a:off x="1104900" y="1600200"/>
            <a:ext cx="3396996"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654671" y="1600199"/>
            <a:ext cx="6430912" cy="4572001"/>
          </a:xfrm>
        </p:spPr>
        <p:txBody>
          <a:bodyPr tIns="118872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402B9795-92DC-40DC-A1CA-9A4B349D7824}" type="datetimeFigureOut">
              <a:rPr lang="en-US"/>
              <a:t>03-Jan-22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769637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402B9795-92DC-40DC-A1CA-9A4B349D7824}" type="datetimeFigureOut">
              <a:rPr lang="en-US"/>
              <a:t>03-Jan-22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2012076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72600" y="365125"/>
            <a:ext cx="1714500" cy="5811838"/>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104900" y="365125"/>
            <a:ext cx="8098896"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402B9795-92DC-40DC-A1CA-9A4B349D7824}" type="datetimeFigureOut">
              <a:rPr lang="en-US"/>
              <a:t>03-Jan-22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t>‹#›</a:t>
            </a:fld>
            <a:endParaRPr/>
          </a:p>
        </p:txBody>
      </p:sp>
      <p:grpSp>
        <p:nvGrpSpPr>
          <p:cNvPr id="7" name="Group 6"/>
          <p:cNvGrpSpPr/>
          <p:nvPr/>
        </p:nvGrpSpPr>
        <p:grpSpPr>
          <a:xfrm rot="5400000">
            <a:off x="6514047" y="3228843"/>
            <a:ext cx="5632704" cy="84403"/>
            <a:chOff x="1073150" y="1219201"/>
            <a:chExt cx="10058400" cy="63125"/>
          </a:xfrm>
        </p:grpSpPr>
        <p:cxnSp>
          <p:nvCxnSpPr>
            <p:cNvPr id="8" name="Straight Connector 7"/>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927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03-Jan-22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976790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1">
  <p:cSld name="Title Slide 1">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1383840" y="2216640"/>
            <a:ext cx="9424000" cy="2424400"/>
          </a:xfrm>
          <a:prstGeom prst="rect">
            <a:avLst/>
          </a:prstGeom>
          <a:noFill/>
          <a:ln>
            <a:noFill/>
          </a:ln>
          <a:effectLst>
            <a:outerShdw blurRad="50800">
              <a:srgbClr val="000000">
                <a:alpha val="60000"/>
              </a:srgbClr>
            </a:outerShdw>
          </a:effectLst>
        </p:spPr>
        <p:txBody>
          <a:bodyPr spcFirstLastPara="1" wrap="square" lIns="0" tIns="0" rIns="0" bIns="0" anchor="ctr" anchorCtr="0">
            <a:noAutofit/>
          </a:bodyPr>
          <a:lstStyle>
            <a:lvl1pPr lvl="0" algn="l">
              <a:lnSpc>
                <a:spcPct val="100000"/>
              </a:lnSpc>
              <a:spcBef>
                <a:spcPts val="0"/>
              </a:spcBef>
              <a:spcAft>
                <a:spcPts val="0"/>
              </a:spcAft>
              <a:buClr>
                <a:srgbClr val="FEFEFE"/>
              </a:buClr>
              <a:buSzPts val="2800"/>
              <a:buFont typeface="Century Gothic"/>
              <a:buNone/>
              <a:defRPr/>
            </a:lvl1pPr>
            <a:lvl2pPr lvl="1" algn="l">
              <a:lnSpc>
                <a:spcPct val="100000"/>
              </a:lnSpc>
              <a:spcBef>
                <a:spcPts val="0"/>
              </a:spcBef>
              <a:spcAft>
                <a:spcPts val="0"/>
              </a:spcAft>
              <a:buClr>
                <a:schemeClr val="lt2"/>
              </a:buClr>
              <a:buSzPts val="2800"/>
              <a:buNone/>
              <a:defRPr/>
            </a:lvl2pPr>
            <a:lvl3pPr lvl="2" algn="l">
              <a:lnSpc>
                <a:spcPct val="100000"/>
              </a:lnSpc>
              <a:spcBef>
                <a:spcPts val="0"/>
              </a:spcBef>
              <a:spcAft>
                <a:spcPts val="0"/>
              </a:spcAft>
              <a:buClr>
                <a:schemeClr val="lt2"/>
              </a:buClr>
              <a:buSzPts val="2800"/>
              <a:buNone/>
              <a:defRPr/>
            </a:lvl3pPr>
            <a:lvl4pPr lvl="3" algn="l">
              <a:lnSpc>
                <a:spcPct val="100000"/>
              </a:lnSpc>
              <a:spcBef>
                <a:spcPts val="0"/>
              </a:spcBef>
              <a:spcAft>
                <a:spcPts val="0"/>
              </a:spcAft>
              <a:buClr>
                <a:schemeClr val="lt2"/>
              </a:buClr>
              <a:buSzPts val="2800"/>
              <a:buNone/>
              <a:defRPr/>
            </a:lvl4pPr>
            <a:lvl5pPr lvl="4" algn="l">
              <a:lnSpc>
                <a:spcPct val="100000"/>
              </a:lnSpc>
              <a:spcBef>
                <a:spcPts val="0"/>
              </a:spcBef>
              <a:spcAft>
                <a:spcPts val="0"/>
              </a:spcAft>
              <a:buClr>
                <a:schemeClr val="lt2"/>
              </a:buClr>
              <a:buSzPts val="2800"/>
              <a:buNone/>
              <a:defRPr/>
            </a:lvl5pPr>
            <a:lvl6pPr lvl="5" algn="l">
              <a:lnSpc>
                <a:spcPct val="100000"/>
              </a:lnSpc>
              <a:spcBef>
                <a:spcPts val="0"/>
              </a:spcBef>
              <a:spcAft>
                <a:spcPts val="0"/>
              </a:spcAft>
              <a:buClr>
                <a:schemeClr val="lt2"/>
              </a:buClr>
              <a:buSzPts val="2800"/>
              <a:buNone/>
              <a:defRPr/>
            </a:lvl6pPr>
            <a:lvl7pPr lvl="6" algn="l">
              <a:lnSpc>
                <a:spcPct val="100000"/>
              </a:lnSpc>
              <a:spcBef>
                <a:spcPts val="0"/>
              </a:spcBef>
              <a:spcAft>
                <a:spcPts val="0"/>
              </a:spcAft>
              <a:buClr>
                <a:schemeClr val="lt2"/>
              </a:buClr>
              <a:buSzPts val="2800"/>
              <a:buNone/>
              <a:defRPr/>
            </a:lvl7pPr>
            <a:lvl8pPr lvl="7" algn="l">
              <a:lnSpc>
                <a:spcPct val="100000"/>
              </a:lnSpc>
              <a:spcBef>
                <a:spcPts val="0"/>
              </a:spcBef>
              <a:spcAft>
                <a:spcPts val="0"/>
              </a:spcAft>
              <a:buClr>
                <a:schemeClr val="lt2"/>
              </a:buClr>
              <a:buSzPts val="2800"/>
              <a:buNone/>
              <a:defRPr/>
            </a:lvl8pPr>
            <a:lvl9pPr lvl="8" algn="l">
              <a:lnSpc>
                <a:spcPct val="100000"/>
              </a:lnSpc>
              <a:spcBef>
                <a:spcPts val="0"/>
              </a:spcBef>
              <a:spcAft>
                <a:spcPts val="0"/>
              </a:spcAft>
              <a:buClr>
                <a:schemeClr val="lt2"/>
              </a:buClr>
              <a:buSzPts val="2800"/>
              <a:buNone/>
              <a:defRPr/>
            </a:lvl9pPr>
          </a:lstStyle>
          <a:p>
            <a:endParaRPr/>
          </a:p>
        </p:txBody>
      </p:sp>
      <p:sp>
        <p:nvSpPr>
          <p:cNvPr id="35" name="Google Shape;35;p6"/>
          <p:cNvSpPr txBox="1">
            <a:spLocks noGrp="1"/>
          </p:cNvSpPr>
          <p:nvPr>
            <p:ph type="subTitle" idx="1"/>
          </p:nvPr>
        </p:nvSpPr>
        <p:spPr>
          <a:xfrm>
            <a:off x="609600" y="1604640"/>
            <a:ext cx="10972400" cy="3977200"/>
          </a:xfrm>
          <a:prstGeom prst="rect">
            <a:avLst/>
          </a:prstGeom>
          <a:noFill/>
          <a:ln>
            <a:noFill/>
          </a:ln>
          <a:effectLst>
            <a:outerShdw blurRad="50800">
              <a:srgbClr val="000000">
                <a:alpha val="40000"/>
              </a:srgbClr>
            </a:outerShdw>
          </a:effectLst>
        </p:spPr>
        <p:txBody>
          <a:bodyPr spcFirstLastPara="1" wrap="square" lIns="0" tIns="0" rIns="0" bIns="0" anchor="ctr" anchorCtr="0">
            <a:noAutofit/>
          </a:bodyPr>
          <a:lstStyle>
            <a:lvl1pPr lvl="0" algn="l">
              <a:lnSpc>
                <a:spcPct val="100000"/>
              </a:lnSpc>
              <a:spcBef>
                <a:spcPts val="0"/>
              </a:spcBef>
              <a:spcAft>
                <a:spcPts val="0"/>
              </a:spcAft>
              <a:buSzPts val="1300"/>
              <a:buNone/>
              <a:defRPr/>
            </a:lvl1pPr>
            <a:lvl2pPr lvl="1" algn="l">
              <a:lnSpc>
                <a:spcPct val="100000"/>
              </a:lnSpc>
              <a:spcBef>
                <a:spcPts val="2133"/>
              </a:spcBef>
              <a:spcAft>
                <a:spcPts val="0"/>
              </a:spcAft>
              <a:buSzPts val="1100"/>
              <a:buNone/>
              <a:defRPr/>
            </a:lvl2pPr>
            <a:lvl3pPr lvl="2" algn="l">
              <a:lnSpc>
                <a:spcPct val="100000"/>
              </a:lnSpc>
              <a:spcBef>
                <a:spcPts val="2133"/>
              </a:spcBef>
              <a:spcAft>
                <a:spcPts val="0"/>
              </a:spcAft>
              <a:buSzPts val="1100"/>
              <a:buNone/>
              <a:defRPr/>
            </a:lvl3pPr>
            <a:lvl4pPr lvl="3" algn="l">
              <a:lnSpc>
                <a:spcPct val="100000"/>
              </a:lnSpc>
              <a:spcBef>
                <a:spcPts val="2133"/>
              </a:spcBef>
              <a:spcAft>
                <a:spcPts val="0"/>
              </a:spcAft>
              <a:buSzPts val="1100"/>
              <a:buNone/>
              <a:defRPr/>
            </a:lvl4pPr>
            <a:lvl5pPr lvl="4" algn="l">
              <a:lnSpc>
                <a:spcPct val="100000"/>
              </a:lnSpc>
              <a:spcBef>
                <a:spcPts val="2133"/>
              </a:spcBef>
              <a:spcAft>
                <a:spcPts val="0"/>
              </a:spcAft>
              <a:buSzPts val="1100"/>
              <a:buNone/>
              <a:defRPr/>
            </a:lvl5pPr>
            <a:lvl6pPr lvl="5" algn="l">
              <a:lnSpc>
                <a:spcPct val="100000"/>
              </a:lnSpc>
              <a:spcBef>
                <a:spcPts val="2133"/>
              </a:spcBef>
              <a:spcAft>
                <a:spcPts val="0"/>
              </a:spcAft>
              <a:buSzPts val="1100"/>
              <a:buNone/>
              <a:defRPr/>
            </a:lvl6pPr>
            <a:lvl7pPr lvl="6" algn="l">
              <a:lnSpc>
                <a:spcPct val="100000"/>
              </a:lnSpc>
              <a:spcBef>
                <a:spcPts val="2133"/>
              </a:spcBef>
              <a:spcAft>
                <a:spcPts val="0"/>
              </a:spcAft>
              <a:buSzPts val="1100"/>
              <a:buNone/>
              <a:defRPr/>
            </a:lvl7pPr>
            <a:lvl8pPr lvl="7" algn="l">
              <a:lnSpc>
                <a:spcPct val="100000"/>
              </a:lnSpc>
              <a:spcBef>
                <a:spcPts val="2133"/>
              </a:spcBef>
              <a:spcAft>
                <a:spcPts val="0"/>
              </a:spcAft>
              <a:buSzPts val="1100"/>
              <a:buNone/>
              <a:defRPr/>
            </a:lvl8pPr>
            <a:lvl9pPr lvl="8" algn="l">
              <a:lnSpc>
                <a:spcPct val="100000"/>
              </a:lnSpc>
              <a:spcBef>
                <a:spcPts val="2133"/>
              </a:spcBef>
              <a:spcAft>
                <a:spcPts val="2133"/>
              </a:spcAft>
              <a:buSzPts val="1100"/>
              <a:buNone/>
              <a:defRPr/>
            </a:lvl9pPr>
          </a:lstStyle>
          <a:p>
            <a:endParaRPr/>
          </a:p>
        </p:txBody>
      </p:sp>
    </p:spTree>
    <p:extLst>
      <p:ext uri="{BB962C8B-B14F-4D97-AF65-F5344CB8AC3E}">
        <p14:creationId xmlns:p14="http://schemas.microsoft.com/office/powerpoint/2010/main" val="1748466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402B9795-92DC-40DC-A1CA-9A4B349D7824}" type="datetimeFigureOut">
              <a:rPr lang="en-US"/>
              <a:t>03-Jan-22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78687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1104900" y="2292094"/>
            <a:ext cx="5734050" cy="2219691"/>
          </a:xfrm>
        </p:spPr>
        <p:txBody>
          <a:bodyPr anchor="ctr">
            <a:normAutofit/>
          </a:bodyPr>
          <a:lstStyle>
            <a:lvl1pPr algn="l">
              <a:defRPr sz="4400" cap="all" baseline="0"/>
            </a:lvl1pPr>
          </a:lstStyle>
          <a:p>
            <a:r>
              <a:rPr lang="en-US"/>
              <a:t>Click to edit Master title style</a:t>
            </a:r>
            <a:endParaRPr/>
          </a:p>
        </p:txBody>
      </p:sp>
      <p:sp>
        <p:nvSpPr>
          <p:cNvPr id="3" name="Subtitle 2"/>
          <p:cNvSpPr>
            <a:spLocks noGrp="1"/>
          </p:cNvSpPr>
          <p:nvPr>
            <p:ph type="subTitle" idx="1"/>
          </p:nvPr>
        </p:nvSpPr>
        <p:spPr>
          <a:xfrm>
            <a:off x="1104900" y="4511784"/>
            <a:ext cx="5734050"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Picture Placeholder 10" descr="An empty placeholder to add an image. Click on the placeholder and select the image that you wish to add."/>
          <p:cNvSpPr>
            <a:spLocks noGrp="1"/>
          </p:cNvSpPr>
          <p:nvPr>
            <p:ph type="pic" sz="quarter" idx="13"/>
          </p:nvPr>
        </p:nvSpPr>
        <p:spPr>
          <a:xfrm>
            <a:off x="6981063" y="1310656"/>
            <a:ext cx="5210937" cy="4208604"/>
          </a:xfrm>
          <a:solidFill>
            <a:schemeClr val="tx1">
              <a:lumMod val="20000"/>
              <a:lumOff val="80000"/>
            </a:schemeClr>
          </a:solidFill>
        </p:spPr>
        <p:txBody>
          <a:bodyPr tIns="1005840"/>
          <a:lstStyle>
            <a:lvl1pPr marL="0" indent="0" algn="ctr">
              <a:buNone/>
              <a:defRPr/>
            </a:lvl1pPr>
          </a:lstStyle>
          <a:p>
            <a:r>
              <a:rPr lang="en-US"/>
              <a:t>Click icon to add picture</a:t>
            </a:r>
            <a:endParaRPr/>
          </a:p>
        </p:txBody>
      </p:sp>
      <p:sp>
        <p:nvSpPr>
          <p:cNvPr id="8" name="Rectangle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4" name="Group 13"/>
          <p:cNvGrpSpPr/>
          <p:nvPr/>
        </p:nvGrpSpPr>
        <p:grpSpPr>
          <a:xfrm>
            <a:off x="0" y="1143000"/>
            <a:ext cx="12192000" cy="63125"/>
            <a:chOff x="507492" y="1501519"/>
            <a:chExt cx="8129016" cy="63125"/>
          </a:xfrm>
        </p:grpSpPr>
        <p:cxnSp>
          <p:nvCxnSpPr>
            <p:cNvPr id="15" name="Straight Connector 14"/>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pic>
        <p:nvPicPr>
          <p:cNvPr id="10" name="Picture 9"/>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5880" y="0"/>
            <a:ext cx="1747524" cy="2292094"/>
          </a:xfrm>
          <a:prstGeom prst="rect">
            <a:avLst/>
          </a:prstGeom>
        </p:spPr>
      </p:pic>
      <p:grpSp>
        <p:nvGrpSpPr>
          <p:cNvPr id="13" name="Group 12"/>
          <p:cNvGrpSpPr/>
          <p:nvPr/>
        </p:nvGrpSpPr>
        <p:grpSpPr>
          <a:xfrm rot="10800000">
            <a:off x="0" y="5645510"/>
            <a:ext cx="12192000" cy="63125"/>
            <a:chOff x="507492" y="1501519"/>
            <a:chExt cx="8129016" cy="63125"/>
          </a:xfrm>
        </p:grpSpPr>
        <p:cxnSp>
          <p:nvCxnSpPr>
            <p:cNvPr id="17" name="Straight Connector 16"/>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7" name="Rectangle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267394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2514600"/>
            <a:ext cx="12192000" cy="3194035"/>
            <a:chOff x="647402" y="2514600"/>
            <a:chExt cx="10838688" cy="3194035"/>
          </a:xfrm>
        </p:grpSpPr>
        <p:grpSp>
          <p:nvGrpSpPr>
            <p:cNvPr id="9" name="Group 8"/>
            <p:cNvGrpSpPr/>
            <p:nvPr/>
          </p:nvGrpSpPr>
          <p:grpSpPr>
            <a:xfrm>
              <a:off x="647402" y="2514600"/>
              <a:ext cx="10838688" cy="63125"/>
              <a:chOff x="507492" y="1501519"/>
              <a:chExt cx="8129016" cy="63125"/>
            </a:xfrm>
          </p:grpSpPr>
          <p:cxnSp>
            <p:nvCxnSpPr>
              <p:cNvPr id="14" name="Straight Connector 13"/>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10" name="Rectangle 9"/>
            <p:cNvSpPr/>
            <p:nvPr/>
          </p:nvSpPr>
          <p:spPr>
            <a:xfrm>
              <a:off x="647402" y="2640850"/>
              <a:ext cx="10838688" cy="29415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1" name="Group 10"/>
            <p:cNvGrpSpPr/>
            <p:nvPr/>
          </p:nvGrpSpPr>
          <p:grpSpPr>
            <a:xfrm rot="10800000">
              <a:off x="647402" y="5645510"/>
              <a:ext cx="10838688" cy="63125"/>
              <a:chOff x="507492" y="1501519"/>
              <a:chExt cx="8129016" cy="63125"/>
            </a:xfrm>
          </p:grpSpPr>
          <p:cxnSp>
            <p:nvCxnSpPr>
              <p:cNvPr id="12" name="Straight Connector 11"/>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grpSp>
      <p:pic>
        <p:nvPicPr>
          <p:cNvPr id="7" name="Picture 6"/>
          <p:cNvPicPr>
            <a:picLocks noChangeAspect="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325880" y="0"/>
            <a:ext cx="1783188" cy="2971806"/>
          </a:xfrm>
          <a:prstGeom prst="rect">
            <a:avLst/>
          </a:prstGeom>
        </p:spPr>
      </p:pic>
      <p:sp>
        <p:nvSpPr>
          <p:cNvPr id="2" name="Title 1"/>
          <p:cNvSpPr>
            <a:spLocks noGrp="1"/>
          </p:cNvSpPr>
          <p:nvPr>
            <p:ph type="title"/>
          </p:nvPr>
        </p:nvSpPr>
        <p:spPr>
          <a:xfrm>
            <a:off x="1104899" y="2971806"/>
            <a:ext cx="10071099" cy="1684150"/>
          </a:xfrm>
        </p:spPr>
        <p:txBody>
          <a:bodyPr anchor="ctr">
            <a:normAutofit/>
          </a:bodyPr>
          <a:lstStyle>
            <a:lvl1pPr>
              <a:defRPr sz="4400" cap="all"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1104899" y="4655956"/>
            <a:ext cx="10071099" cy="509750"/>
          </a:xfrm>
        </p:spPr>
        <p:txBody>
          <a:bodyPr>
            <a:normAutofit/>
          </a:bodyPr>
          <a:lstStyle>
            <a:lvl1pPr marL="0" indent="0">
              <a:spcBef>
                <a:spcPts val="0"/>
              </a:spcBef>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02B9795-92DC-40DC-A1CA-9A4B349D7824}" type="datetimeFigureOut">
              <a:rPr lang="en-US"/>
              <a:t>03-Jan-22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60267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104900" y="1600200"/>
            <a:ext cx="4914900" cy="4571999"/>
          </a:xfrm>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172200" y="1600200"/>
            <a:ext cx="4914900" cy="4571999"/>
          </a:xfrm>
        </p:spPr>
        <p:txBody>
          <a:bodyPr/>
          <a:lstStyle>
            <a:lvl5pPr>
              <a:defRPr/>
            </a:lvl5pPr>
            <a:lvl6pPr>
              <a:defRPr/>
            </a:lvl6pPr>
            <a:lvl7pPr>
              <a:defRPr/>
            </a:lvl7pPr>
            <a:lvl8pPr>
              <a:defRPr/>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402B9795-92DC-40DC-A1CA-9A4B349D7824}" type="datetimeFigureOut">
              <a:rPr lang="en-US"/>
              <a:t>03-Jan-22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527791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10490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4900" y="2424112"/>
            <a:ext cx="4919472" cy="37480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16611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66110" y="2424112"/>
            <a:ext cx="4919472" cy="37480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402B9795-92DC-40DC-A1CA-9A4B349D7824}" type="datetimeFigureOut">
              <a:rPr lang="en-US"/>
              <a:t>03-Jan-22</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971016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402B9795-92DC-40DC-A1CA-9A4B349D7824}" type="datetimeFigureOut">
              <a:rPr lang="en-US"/>
              <a:t>03-Jan-22</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1758111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2B9795-92DC-40DC-A1CA-9A4B349D7824}" type="datetimeFigureOut">
              <a:rPr lang="en-US"/>
              <a:t>03-Jan-22</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02416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endParaRPr/>
          </a:p>
        </p:txBody>
      </p:sp>
      <p:sp>
        <p:nvSpPr>
          <p:cNvPr id="4" name="Text Placeholder 3"/>
          <p:cNvSpPr>
            <a:spLocks noGrp="1"/>
          </p:cNvSpPr>
          <p:nvPr>
            <p:ph type="body" sz="half" idx="2"/>
          </p:nvPr>
        </p:nvSpPr>
        <p:spPr>
          <a:xfrm>
            <a:off x="1104900" y="1600200"/>
            <a:ext cx="4384548"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3" name="Content Placeholder 2"/>
          <p:cNvSpPr>
            <a:spLocks noGrp="1"/>
          </p:cNvSpPr>
          <p:nvPr>
            <p:ph idx="1"/>
          </p:nvPr>
        </p:nvSpPr>
        <p:spPr>
          <a:xfrm>
            <a:off x="5641848" y="1600199"/>
            <a:ext cx="5445252" cy="4572001"/>
          </a:xfrm>
        </p:spPr>
        <p:txBody>
          <a:bodyPr>
            <a:normAutofit/>
          </a:bodyPr>
          <a:lstStyle>
            <a:lvl1pPr>
              <a:defRPr sz="2000"/>
            </a:lvl1pPr>
            <a:lvl2pPr>
              <a:defRPr sz="16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402B9795-92DC-40DC-A1CA-9A4B349D7824}" type="datetimeFigureOut">
              <a:rPr lang="en-US"/>
              <a:t>03-Jan-22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0FF54DE5-C571-48E8-A5BC-B369434E2F44}" type="slidenum">
              <a:rPr/>
              <a:t>‹#›</a:t>
            </a:fld>
            <a:endParaRPr/>
          </a:p>
        </p:txBody>
      </p:sp>
    </p:spTree>
    <p:extLst>
      <p:ext uri="{BB962C8B-B14F-4D97-AF65-F5344CB8AC3E}">
        <p14:creationId xmlns:p14="http://schemas.microsoft.com/office/powerpoint/2010/main" val="3769764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04900" y="76200"/>
            <a:ext cx="9980682" cy="1096962"/>
          </a:xfrm>
          <a:prstGeom prst="rect">
            <a:avLst/>
          </a:prstGeom>
        </p:spPr>
        <p:txBody>
          <a:bodyPr vert="horz" lIns="0" tIns="45720" rIns="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104900" y="1600200"/>
            <a:ext cx="9982200" cy="457200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104899" y="6356351"/>
            <a:ext cx="1829559" cy="365125"/>
          </a:xfrm>
          <a:prstGeom prst="rect">
            <a:avLst/>
          </a:prstGeom>
        </p:spPr>
        <p:txBody>
          <a:bodyPr vert="horz" lIns="0" tIns="45720" rIns="0" bIns="45720" rtlCol="0" anchor="ctr"/>
          <a:lstStyle>
            <a:lvl1pPr algn="l">
              <a:defRPr sz="1200" baseline="0">
                <a:solidFill>
                  <a:schemeClr val="tx1">
                    <a:lumMod val="75000"/>
                  </a:schemeClr>
                </a:solidFill>
              </a:defRPr>
            </a:lvl1pPr>
          </a:lstStyle>
          <a:p>
            <a:fld id="{402B9795-92DC-40DC-A1CA-9A4B349D7824}" type="datetimeFigureOut">
              <a:rPr lang="en-US" smtClean="0"/>
              <a:pPr/>
              <a:t>03-Jan-22</a:t>
            </a:fld>
            <a:endParaRPr lang="en-US"/>
          </a:p>
        </p:txBody>
      </p:sp>
      <p:sp>
        <p:nvSpPr>
          <p:cNvPr id="5" name="Footer Placeholder 4"/>
          <p:cNvSpPr>
            <a:spLocks noGrp="1"/>
          </p:cNvSpPr>
          <p:nvPr>
            <p:ph type="ftr" sz="quarter" idx="3"/>
          </p:nvPr>
        </p:nvSpPr>
        <p:spPr>
          <a:xfrm>
            <a:off x="2934459" y="6356350"/>
            <a:ext cx="6323082" cy="365126"/>
          </a:xfrm>
          <a:prstGeom prst="rect">
            <a:avLst/>
          </a:prstGeom>
        </p:spPr>
        <p:txBody>
          <a:bodyPr vert="horz" lIns="0" tIns="45720" rIns="0" bIns="45720" rtlCol="0" anchor="ctr"/>
          <a:lstStyle>
            <a:lvl1pPr algn="ctr">
              <a:defRPr sz="1200" baseline="0">
                <a:solidFill>
                  <a:schemeClr val="tx1">
                    <a:lumMod val="75000"/>
                  </a:schemeClr>
                </a:solidFill>
              </a:defRPr>
            </a:lvl1pPr>
          </a:lstStyle>
          <a:p>
            <a:endParaRPr lang="en-US"/>
          </a:p>
        </p:txBody>
      </p:sp>
      <p:sp>
        <p:nvSpPr>
          <p:cNvPr id="6" name="Slide Number Placeholder 5"/>
          <p:cNvSpPr>
            <a:spLocks noGrp="1"/>
          </p:cNvSpPr>
          <p:nvPr>
            <p:ph type="sldNum" sz="quarter" idx="4"/>
          </p:nvPr>
        </p:nvSpPr>
        <p:spPr>
          <a:xfrm>
            <a:off x="9256782" y="6356351"/>
            <a:ext cx="1828800" cy="365125"/>
          </a:xfrm>
          <a:prstGeom prst="rect">
            <a:avLst/>
          </a:prstGeom>
        </p:spPr>
        <p:txBody>
          <a:bodyPr vert="horz" lIns="0" tIns="45720" rIns="0" bIns="45720" rtlCol="0" anchor="ctr"/>
          <a:lstStyle>
            <a:lvl1pPr algn="r">
              <a:defRPr sz="1200" baseline="0">
                <a:solidFill>
                  <a:schemeClr val="tx1">
                    <a:lumMod val="75000"/>
                  </a:schemeClr>
                </a:solidFill>
              </a:defRPr>
            </a:lvl1pPr>
          </a:lstStyle>
          <a:p>
            <a:fld id="{0FF54DE5-C571-48E8-A5BC-B369434E2F44}" type="slidenum">
              <a:rPr lang="en-US" smtClean="0"/>
              <a:pPr/>
              <a:t>‹#›</a:t>
            </a:fld>
            <a:endParaRPr lang="en-US"/>
          </a:p>
        </p:txBody>
      </p:sp>
      <p:grpSp>
        <p:nvGrpSpPr>
          <p:cNvPr id="15" name="Group 14"/>
          <p:cNvGrpSpPr/>
          <p:nvPr/>
        </p:nvGrpSpPr>
        <p:grpSpPr>
          <a:xfrm>
            <a:off x="1103376" y="1219201"/>
            <a:ext cx="9985248" cy="84403"/>
            <a:chOff x="1073150" y="1219201"/>
            <a:chExt cx="10058400" cy="63125"/>
          </a:xfrm>
        </p:grpSpPr>
        <p:cxnSp>
          <p:nvCxnSpPr>
            <p:cNvPr id="13" name="Straight Connector 12"/>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46251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Wingdings" panose="05000000000000000000" pitchFamily="2" charset="2"/>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Font typeface="Wingdings" panose="05000000000000000000" pitchFamily="2" charset="2"/>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96">
          <p15:clr>
            <a:srgbClr val="F26B43"/>
          </p15:clr>
        </p15:guide>
        <p15:guide id="2" pos="6984">
          <p15:clr>
            <a:srgbClr val="F26B43"/>
          </p15:clr>
        </p15:guide>
        <p15:guide id="3" orient="horz" pos="1008">
          <p15:clr>
            <a:srgbClr val="F26B43"/>
          </p15:clr>
        </p15:guide>
        <p15:guide id="4"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510.png"/><Relationship Id="rId5" Type="http://schemas.openxmlformats.org/officeDocument/2006/relationships/customXml" Target="../ink/ink2.xml"/><Relationship Id="rId4" Type="http://schemas.openxmlformats.org/officeDocument/2006/relationships/image" Target="../media/image40.png"/></Relationships>
</file>

<file path=ppt/slides/_rels/slide12.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9.jpeg"/><Relationship Id="rId1" Type="http://schemas.openxmlformats.org/officeDocument/2006/relationships/slideLayout" Target="../slideLayouts/slideLayout2.xml"/><Relationship Id="rId5" Type="http://schemas.openxmlformats.org/officeDocument/2006/relationships/customXml" Target="../ink/ink4.xml"/><Relationship Id="rId4" Type="http://schemas.openxmlformats.org/officeDocument/2006/relationships/image" Target="../media/image74.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8" Type="http://schemas.openxmlformats.org/officeDocument/2006/relationships/image" Target="../media/image180.png"/><Relationship Id="rId3" Type="http://schemas.openxmlformats.org/officeDocument/2006/relationships/customXml" Target="../ink/ink5.xml"/><Relationship Id="rId7" Type="http://schemas.openxmlformats.org/officeDocument/2006/relationships/customXml" Target="../ink/ink7.xml"/><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170.png"/><Relationship Id="rId5" Type="http://schemas.openxmlformats.org/officeDocument/2006/relationships/customXml" Target="../ink/ink6.xml"/><Relationship Id="rId10" Type="http://schemas.openxmlformats.org/officeDocument/2006/relationships/image" Target="../media/image190.png"/><Relationship Id="rId4" Type="http://schemas.openxmlformats.org/officeDocument/2006/relationships/image" Target="../media/image160.png"/><Relationship Id="rId9" Type="http://schemas.openxmlformats.org/officeDocument/2006/relationships/customXml" Target="../ink/ink8.xml"/></Relationships>
</file>

<file path=ppt/slides/_rels/slide5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9.jfi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5.xml"/><Relationship Id="rId5" Type="http://schemas.openxmlformats.org/officeDocument/2006/relationships/image" Target="../media/image46.PNG"/><Relationship Id="rId4" Type="http://schemas.openxmlformats.org/officeDocument/2006/relationships/image" Target="../media/image45.PNG"/></Relationships>
</file>

<file path=ppt/slides/_rels/slide6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image" Target="../media/image53.png"/><Relationship Id="rId1" Type="http://schemas.openxmlformats.org/officeDocument/2006/relationships/slideLayout" Target="../slideLayouts/slideLayout2.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81.xml.rels><?xml version="1.0" encoding="UTF-8" standalone="yes"?>
<Relationships xmlns="http://schemas.openxmlformats.org/package/2006/relationships"><Relationship Id="rId8" Type="http://schemas.openxmlformats.org/officeDocument/2006/relationships/image" Target="../media/image65.png"/><Relationship Id="rId3" Type="http://schemas.openxmlformats.org/officeDocument/2006/relationships/image" Target="../media/image60.png"/><Relationship Id="rId7" Type="http://schemas.openxmlformats.org/officeDocument/2006/relationships/image" Target="../media/image64.png"/><Relationship Id="rId2" Type="http://schemas.openxmlformats.org/officeDocument/2006/relationships/image" Target="../media/image59.png"/><Relationship Id="rId1" Type="http://schemas.openxmlformats.org/officeDocument/2006/relationships/slideLayout" Target="../slideLayouts/slideLayout2.xml"/><Relationship Id="rId6" Type="http://schemas.openxmlformats.org/officeDocument/2006/relationships/image" Target="../media/image63.png"/><Relationship Id="rId5" Type="http://schemas.openxmlformats.org/officeDocument/2006/relationships/image" Target="../media/image62.png"/><Relationship Id="rId4" Type="http://schemas.openxmlformats.org/officeDocument/2006/relationships/image" Target="../media/image61.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10.xml"/></Relationships>
</file>

<file path=ppt/slides/_rels/slide88.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3.png"/><Relationship Id="rId1" Type="http://schemas.openxmlformats.org/officeDocument/2006/relationships/slideLayout" Target="../slideLayouts/slideLayout2.xml"/><Relationship Id="rId4" Type="http://schemas.openxmlformats.org/officeDocument/2006/relationships/image" Target="../media/image76.png"/></Relationships>
</file>

<file path=ppt/slides/_rels/slide9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229688" y="2292093"/>
            <a:ext cx="5734050" cy="2219691"/>
          </a:xfrm>
        </p:spPr>
        <p:txBody>
          <a:bodyPr anchor="ctr"/>
          <a:lstStyle/>
          <a:p>
            <a:r>
              <a:rPr lang="en-US" dirty="0"/>
              <a:t>Image - super resolution</a:t>
            </a:r>
          </a:p>
        </p:txBody>
      </p:sp>
      <p:sp>
        <p:nvSpPr>
          <p:cNvPr id="7" name="Subtitle 6"/>
          <p:cNvSpPr>
            <a:spLocks noGrp="1"/>
          </p:cNvSpPr>
          <p:nvPr>
            <p:ph type="subTitle" idx="1"/>
          </p:nvPr>
        </p:nvSpPr>
        <p:spPr>
          <a:xfrm>
            <a:off x="229688" y="4034001"/>
            <a:ext cx="5734050" cy="955565"/>
          </a:xfrm>
        </p:spPr>
        <p:txBody>
          <a:bodyPr>
            <a:normAutofit/>
          </a:bodyPr>
          <a:lstStyle/>
          <a:p>
            <a:r>
              <a:rPr lang="en-US" sz="2400" dirty="0"/>
              <a:t>Using deep convolutional network.</a:t>
            </a:r>
          </a:p>
        </p:txBody>
      </p:sp>
      <p:pic>
        <p:nvPicPr>
          <p:cNvPr id="3" name="Picture Placeholder 2"/>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069871" y="1392444"/>
            <a:ext cx="5991500" cy="4018990"/>
          </a:xfrm>
          <a:prstGeom prst="rect">
            <a:avLst/>
          </a:prstGeom>
          <a:ln w="38100" cap="sq">
            <a:solidFill>
              <a:schemeClr val="accent5">
                <a:lumMod val="50000"/>
              </a:schemeClr>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52133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28512" y="0"/>
            <a:ext cx="9980682" cy="1096962"/>
          </a:xfrm>
        </p:spPr>
        <p:txBody>
          <a:bodyPr>
            <a:normAutofit/>
          </a:bodyPr>
          <a:lstStyle/>
          <a:p>
            <a:r>
              <a:rPr lang="en-US" sz="3600" dirty="0"/>
              <a:t>Applications</a:t>
            </a:r>
          </a:p>
        </p:txBody>
      </p:sp>
      <p:sp>
        <p:nvSpPr>
          <p:cNvPr id="14" name="Content Placeholder 13"/>
          <p:cNvSpPr>
            <a:spLocks noGrp="1"/>
          </p:cNvSpPr>
          <p:nvPr>
            <p:ph idx="1"/>
          </p:nvPr>
        </p:nvSpPr>
        <p:spPr>
          <a:xfrm>
            <a:off x="1103382" y="1652452"/>
            <a:ext cx="9982200" cy="4572000"/>
          </a:xfrm>
        </p:spPr>
        <p:txBody>
          <a:bodyPr>
            <a:normAutofit/>
          </a:bodyPr>
          <a:lstStyle/>
          <a:p>
            <a:r>
              <a:rPr lang="en-US" sz="2400" b="1" dirty="0"/>
              <a:t>Medical and surgery industry:</a:t>
            </a:r>
          </a:p>
          <a:p>
            <a:pPr lvl="1">
              <a:buFont typeface="Wingdings" panose="05000000000000000000" pitchFamily="2" charset="2"/>
              <a:buChar char="Ø"/>
            </a:pPr>
            <a:r>
              <a:rPr lang="en-US" sz="2000" dirty="0"/>
              <a:t>5G is being used to perform remote surgery from thousands of miles away, and it could transform the healthcare industry.</a:t>
            </a:r>
          </a:p>
          <a:p>
            <a:pPr marL="0" indent="0">
              <a:buNone/>
            </a:pPr>
            <a:endParaRPr lang="en-US" b="1" dirty="0"/>
          </a:p>
        </p:txBody>
      </p:sp>
      <p:pic>
        <p:nvPicPr>
          <p:cNvPr id="3" name="Picture 2">
            <a:extLst>
              <a:ext uri="{FF2B5EF4-FFF2-40B4-BE49-F238E27FC236}">
                <a16:creationId xmlns:a16="http://schemas.microsoft.com/office/drawing/2014/main" id="{50FC31DE-92F6-5C4D-81D4-D03B32C0CA8E}"/>
              </a:ext>
            </a:extLst>
          </p:cNvPr>
          <p:cNvPicPr>
            <a:picLocks noChangeAspect="1"/>
          </p:cNvPicPr>
          <p:nvPr/>
        </p:nvPicPr>
        <p:blipFill>
          <a:blip r:embed="rId2"/>
          <a:stretch>
            <a:fillRect/>
          </a:stretch>
        </p:blipFill>
        <p:spPr>
          <a:xfrm>
            <a:off x="2326640" y="2945924"/>
            <a:ext cx="7280656" cy="3713134"/>
          </a:xfrm>
          <a:prstGeom prst="rect">
            <a:avLst/>
          </a:prstGeom>
        </p:spPr>
      </p:pic>
      <p:sp>
        <p:nvSpPr>
          <p:cNvPr id="2" name="TextBox 1">
            <a:extLst>
              <a:ext uri="{FF2B5EF4-FFF2-40B4-BE49-F238E27FC236}">
                <a16:creationId xmlns:a16="http://schemas.microsoft.com/office/drawing/2014/main" id="{41398814-7D0A-EF41-8C27-709C07AF29F3}"/>
              </a:ext>
            </a:extLst>
          </p:cNvPr>
          <p:cNvSpPr txBox="1"/>
          <p:nvPr/>
        </p:nvSpPr>
        <p:spPr>
          <a:xfrm>
            <a:off x="0" y="6488668"/>
            <a:ext cx="2584704" cy="369332"/>
          </a:xfrm>
          <a:prstGeom prst="rect">
            <a:avLst/>
          </a:prstGeom>
          <a:noFill/>
        </p:spPr>
        <p:txBody>
          <a:bodyPr wrap="square" rtlCol="0">
            <a:spAutoFit/>
          </a:bodyPr>
          <a:lstStyle/>
          <a:p>
            <a:r>
              <a:rPr lang="en-US" dirty="0"/>
              <a:t>H</a:t>
            </a:r>
            <a:r>
              <a:rPr lang="x-none" dirty="0"/>
              <a:t>uawei ariticle 2019</a:t>
            </a:r>
          </a:p>
        </p:txBody>
      </p:sp>
    </p:spTree>
    <p:extLst>
      <p:ext uri="{BB962C8B-B14F-4D97-AF65-F5344CB8AC3E}">
        <p14:creationId xmlns:p14="http://schemas.microsoft.com/office/powerpoint/2010/main" val="3634927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28512" y="0"/>
            <a:ext cx="9980682" cy="1096962"/>
          </a:xfrm>
        </p:spPr>
        <p:txBody>
          <a:bodyPr>
            <a:normAutofit/>
          </a:bodyPr>
          <a:lstStyle/>
          <a:p>
            <a:r>
              <a:rPr lang="en-US" sz="3600" dirty="0"/>
              <a:t>Applications</a:t>
            </a:r>
          </a:p>
        </p:txBody>
      </p:sp>
      <p:sp>
        <p:nvSpPr>
          <p:cNvPr id="14" name="Content Placeholder 13"/>
          <p:cNvSpPr>
            <a:spLocks noGrp="1"/>
          </p:cNvSpPr>
          <p:nvPr>
            <p:ph idx="1"/>
          </p:nvPr>
        </p:nvSpPr>
        <p:spPr>
          <a:xfrm>
            <a:off x="1103382" y="1652452"/>
            <a:ext cx="9982200" cy="4572000"/>
          </a:xfrm>
        </p:spPr>
        <p:txBody>
          <a:bodyPr>
            <a:normAutofit/>
          </a:bodyPr>
          <a:lstStyle/>
          <a:p>
            <a:r>
              <a:rPr lang="en-US" sz="2400" b="1" dirty="0"/>
              <a:t>Surgery:</a:t>
            </a:r>
          </a:p>
          <a:p>
            <a:pPr lvl="1">
              <a:buFont typeface="Wingdings" panose="05000000000000000000" pitchFamily="2" charset="2"/>
              <a:buChar char="Ø"/>
            </a:pPr>
            <a:r>
              <a:rPr lang="en-US" sz="2000" dirty="0"/>
              <a:t>In basic room using stimulation device and high computer specifications , good 8K display + </a:t>
            </a:r>
            <a:r>
              <a:rPr lang="en-US" sz="2000" b="1" dirty="0"/>
              <a:t>Using super resolution system </a:t>
            </a:r>
            <a:r>
              <a:rPr lang="en-US" sz="2000" dirty="0"/>
              <a:t>for get super resolution image when doctor need better image .</a:t>
            </a:r>
          </a:p>
          <a:p>
            <a:pPr lvl="1">
              <a:buFont typeface="Wingdings" panose="05000000000000000000" pitchFamily="2" charset="2"/>
              <a:buChar char="Ø"/>
            </a:pPr>
            <a:r>
              <a:rPr lang="en-US" sz="2000" dirty="0"/>
              <a:t>And that help doctors to look carefully</a:t>
            </a:r>
            <a:r>
              <a:rPr lang="ar-SA" sz="2000" dirty="0"/>
              <a:t> </a:t>
            </a:r>
            <a:r>
              <a:rPr lang="en-US" sz="2000" dirty="0"/>
              <a:t>and choosing the right decisions</a:t>
            </a:r>
            <a:r>
              <a:rPr lang="ar-SA" sz="2000" dirty="0"/>
              <a:t>.</a:t>
            </a:r>
            <a:endParaRPr lang="en-US" sz="2000" dirty="0"/>
          </a:p>
          <a:p>
            <a:pPr marL="0" indent="0">
              <a:buNone/>
            </a:pPr>
            <a:endParaRPr lang="en-US" b="1" dirty="0"/>
          </a:p>
        </p:txBody>
      </p:sp>
      <p:pic>
        <p:nvPicPr>
          <p:cNvPr id="4" name="Picture 3" descr="A person playing a video game&#10;&#10;Description automatically generated with low confidence">
            <a:extLst>
              <a:ext uri="{FF2B5EF4-FFF2-40B4-BE49-F238E27FC236}">
                <a16:creationId xmlns:a16="http://schemas.microsoft.com/office/drawing/2014/main" id="{E2B3A459-CAA8-8F46-B97B-BDAF5FDED41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7289" b="13600"/>
          <a:stretch/>
        </p:blipFill>
        <p:spPr>
          <a:xfrm>
            <a:off x="2911604" y="3341156"/>
            <a:ext cx="6365755" cy="3147512"/>
          </a:xfrm>
          <a:prstGeom prst="rect">
            <a:avLst/>
          </a:prstGeom>
        </p:spPr>
      </p:pic>
      <p:sp>
        <p:nvSpPr>
          <p:cNvPr id="2" name="TextBox 1">
            <a:extLst>
              <a:ext uri="{FF2B5EF4-FFF2-40B4-BE49-F238E27FC236}">
                <a16:creationId xmlns:a16="http://schemas.microsoft.com/office/drawing/2014/main" id="{2EC2C10B-3BF5-2A40-B61B-B21A3C0CA017}"/>
              </a:ext>
            </a:extLst>
          </p:cNvPr>
          <p:cNvSpPr txBox="1"/>
          <p:nvPr/>
        </p:nvSpPr>
        <p:spPr>
          <a:xfrm>
            <a:off x="0" y="6488668"/>
            <a:ext cx="2323008" cy="369332"/>
          </a:xfrm>
          <a:prstGeom prst="rect">
            <a:avLst/>
          </a:prstGeom>
          <a:noFill/>
        </p:spPr>
        <p:txBody>
          <a:bodyPr wrap="none" rtlCol="0">
            <a:spAutoFit/>
          </a:bodyPr>
          <a:lstStyle/>
          <a:p>
            <a:r>
              <a:rPr lang="en-US" dirty="0"/>
              <a:t>H</a:t>
            </a:r>
            <a:r>
              <a:rPr lang="x-none" dirty="0"/>
              <a:t>uawei ariticle 2019</a:t>
            </a:r>
          </a:p>
        </p:txBody>
      </p:sp>
      <mc:AlternateContent xmlns:mc="http://schemas.openxmlformats.org/markup-compatibility/2006" xmlns:p14="http://schemas.microsoft.com/office/powerpoint/2010/main">
        <mc:Choice Requires="p14">
          <p:contentPart p14:bwMode="auto" r:id="rId3">
            <p14:nvContentPartPr>
              <p14:cNvPr id="3" name="Ink 2">
                <a:extLst>
                  <a:ext uri="{FF2B5EF4-FFF2-40B4-BE49-F238E27FC236}">
                    <a16:creationId xmlns:a16="http://schemas.microsoft.com/office/drawing/2014/main" id="{A79D0683-D2CB-8444-BF0D-324738770D1B}"/>
                  </a:ext>
                </a:extLst>
              </p14:cNvPr>
              <p14:cNvContentPartPr/>
              <p14:nvPr/>
            </p14:nvContentPartPr>
            <p14:xfrm>
              <a:off x="6197160" y="5533992"/>
              <a:ext cx="290160" cy="45000"/>
            </p14:xfrm>
          </p:contentPart>
        </mc:Choice>
        <mc:Fallback xmlns="">
          <p:pic>
            <p:nvPicPr>
              <p:cNvPr id="3" name="Ink 2">
                <a:extLst>
                  <a:ext uri="{FF2B5EF4-FFF2-40B4-BE49-F238E27FC236}">
                    <a16:creationId xmlns:a16="http://schemas.microsoft.com/office/drawing/2014/main" id="{A79D0683-D2CB-8444-BF0D-324738770D1B}"/>
                  </a:ext>
                </a:extLst>
              </p:cNvPr>
              <p:cNvPicPr/>
              <p:nvPr/>
            </p:nvPicPr>
            <p:blipFill>
              <a:blip r:embed="rId4"/>
              <a:stretch>
                <a:fillRect/>
              </a:stretch>
            </p:blipFill>
            <p:spPr>
              <a:xfrm>
                <a:off x="6188520" y="5524992"/>
                <a:ext cx="307800" cy="62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564CD28F-B474-4C43-B76C-5231805228C9}"/>
                  </a:ext>
                </a:extLst>
              </p14:cNvPr>
              <p14:cNvContentPartPr/>
              <p14:nvPr/>
            </p14:nvContentPartPr>
            <p14:xfrm>
              <a:off x="6247200" y="5543352"/>
              <a:ext cx="118800" cy="47880"/>
            </p14:xfrm>
          </p:contentPart>
        </mc:Choice>
        <mc:Fallback xmlns="">
          <p:pic>
            <p:nvPicPr>
              <p:cNvPr id="5" name="Ink 4">
                <a:extLst>
                  <a:ext uri="{FF2B5EF4-FFF2-40B4-BE49-F238E27FC236}">
                    <a16:creationId xmlns:a16="http://schemas.microsoft.com/office/drawing/2014/main" id="{564CD28F-B474-4C43-B76C-5231805228C9}"/>
                  </a:ext>
                </a:extLst>
              </p:cNvPr>
              <p:cNvPicPr/>
              <p:nvPr/>
            </p:nvPicPr>
            <p:blipFill>
              <a:blip r:embed="rId6"/>
              <a:stretch>
                <a:fillRect/>
              </a:stretch>
            </p:blipFill>
            <p:spPr>
              <a:xfrm>
                <a:off x="6238200" y="5534352"/>
                <a:ext cx="136440" cy="65520"/>
              </a:xfrm>
              <a:prstGeom prst="rect">
                <a:avLst/>
              </a:prstGeom>
            </p:spPr>
          </p:pic>
        </mc:Fallback>
      </mc:AlternateContent>
    </p:spTree>
    <p:extLst>
      <p:ext uri="{BB962C8B-B14F-4D97-AF65-F5344CB8AC3E}">
        <p14:creationId xmlns:p14="http://schemas.microsoft.com/office/powerpoint/2010/main" val="150683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28512" y="0"/>
            <a:ext cx="9980682" cy="1096962"/>
          </a:xfrm>
        </p:spPr>
        <p:txBody>
          <a:bodyPr>
            <a:normAutofit/>
          </a:bodyPr>
          <a:lstStyle/>
          <a:p>
            <a:r>
              <a:rPr lang="en-US" sz="3600" dirty="0"/>
              <a:t>Applications</a:t>
            </a:r>
          </a:p>
        </p:txBody>
      </p:sp>
      <p:sp>
        <p:nvSpPr>
          <p:cNvPr id="14" name="Content Placeholder 13"/>
          <p:cNvSpPr>
            <a:spLocks noGrp="1"/>
          </p:cNvSpPr>
          <p:nvPr>
            <p:ph idx="1"/>
          </p:nvPr>
        </p:nvSpPr>
        <p:spPr>
          <a:xfrm>
            <a:off x="1103382" y="1652452"/>
            <a:ext cx="9982200" cy="4572000"/>
          </a:xfrm>
        </p:spPr>
        <p:txBody>
          <a:bodyPr>
            <a:normAutofit/>
          </a:bodyPr>
          <a:lstStyle/>
          <a:p>
            <a:r>
              <a:rPr lang="en-US" b="1" dirty="0"/>
              <a:t>Using 8K display:</a:t>
            </a:r>
          </a:p>
          <a:p>
            <a:pPr lvl="1">
              <a:buFont typeface="Wingdings" panose="05000000000000000000" pitchFamily="2" charset="2"/>
              <a:buChar char="Ø"/>
            </a:pPr>
            <a:r>
              <a:rPr lang="en-US" sz="2000" dirty="0"/>
              <a:t>And it include processor for make AI upscaling:</a:t>
            </a:r>
          </a:p>
          <a:p>
            <a:pPr marL="0" indent="0">
              <a:buNone/>
            </a:pPr>
            <a:r>
              <a:rPr lang="en-US" sz="2800" dirty="0"/>
              <a:t>                     </a:t>
            </a:r>
            <a:endParaRPr lang="en-US" dirty="0"/>
          </a:p>
          <a:p>
            <a:endParaRPr lang="en-US" dirty="0"/>
          </a:p>
          <a:p>
            <a:pPr marL="0" indent="0">
              <a:buNone/>
            </a:pPr>
            <a:endParaRPr lang="en-US" dirty="0"/>
          </a:p>
          <a:p>
            <a:pPr marL="0" indent="0">
              <a:buNone/>
            </a:pPr>
            <a:endParaRPr lang="en-US" b="1" dirty="0"/>
          </a:p>
        </p:txBody>
      </p:sp>
      <p:pic>
        <p:nvPicPr>
          <p:cNvPr id="3" name="Picture 2" descr="A picture containing text, electronics, display&#10;&#10;Description automatically generated">
            <a:extLst>
              <a:ext uri="{FF2B5EF4-FFF2-40B4-BE49-F238E27FC236}">
                <a16:creationId xmlns:a16="http://schemas.microsoft.com/office/drawing/2014/main" id="{E1FA0A6D-BBAD-1B4D-B04B-1855D9D7AF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0209" y="3114029"/>
            <a:ext cx="8867987" cy="3291841"/>
          </a:xfrm>
          <a:prstGeom prst="rect">
            <a:avLst/>
          </a:prstGeom>
        </p:spPr>
      </p:pic>
      <p:grpSp>
        <p:nvGrpSpPr>
          <p:cNvPr id="5" name="Group 4">
            <a:extLst>
              <a:ext uri="{FF2B5EF4-FFF2-40B4-BE49-F238E27FC236}">
                <a16:creationId xmlns:a16="http://schemas.microsoft.com/office/drawing/2014/main" id="{ECE1BD49-2670-894C-ABF3-BC930C87B7E7}"/>
              </a:ext>
            </a:extLst>
          </p:cNvPr>
          <p:cNvGrpSpPr/>
          <p:nvPr/>
        </p:nvGrpSpPr>
        <p:grpSpPr>
          <a:xfrm>
            <a:off x="4882080" y="4943952"/>
            <a:ext cx="360" cy="360"/>
            <a:chOff x="4882080" y="4943952"/>
            <a:chExt cx="360" cy="36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36FFBB0C-17DE-4146-AE3B-E1951CA69978}"/>
                    </a:ext>
                  </a:extLst>
                </p14:cNvPr>
                <p14:cNvContentPartPr/>
                <p14:nvPr/>
              </p14:nvContentPartPr>
              <p14:xfrm>
                <a:off x="4882080" y="4943952"/>
                <a:ext cx="360" cy="360"/>
              </p14:xfrm>
            </p:contentPart>
          </mc:Choice>
          <mc:Fallback xmlns="">
            <p:pic>
              <p:nvPicPr>
                <p:cNvPr id="2" name="Ink 1">
                  <a:extLst>
                    <a:ext uri="{FF2B5EF4-FFF2-40B4-BE49-F238E27FC236}">
                      <a16:creationId xmlns:a16="http://schemas.microsoft.com/office/drawing/2014/main" id="{36FFBB0C-17DE-4146-AE3B-E1951CA69978}"/>
                    </a:ext>
                  </a:extLst>
                </p:cNvPr>
                <p:cNvPicPr/>
                <p:nvPr/>
              </p:nvPicPr>
              <p:blipFill>
                <a:blip r:embed="rId4"/>
                <a:stretch>
                  <a:fillRect/>
                </a:stretch>
              </p:blipFill>
              <p:spPr>
                <a:xfrm>
                  <a:off x="4873440" y="493495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A8A8952E-4B0D-C448-A28B-509CE01C71B8}"/>
                    </a:ext>
                  </a:extLst>
                </p14:cNvPr>
                <p14:cNvContentPartPr/>
                <p14:nvPr/>
              </p14:nvContentPartPr>
              <p14:xfrm>
                <a:off x="4882080" y="4943952"/>
                <a:ext cx="360" cy="360"/>
              </p14:xfrm>
            </p:contentPart>
          </mc:Choice>
          <mc:Fallback xmlns="">
            <p:pic>
              <p:nvPicPr>
                <p:cNvPr id="4" name="Ink 3">
                  <a:extLst>
                    <a:ext uri="{FF2B5EF4-FFF2-40B4-BE49-F238E27FC236}">
                      <a16:creationId xmlns:a16="http://schemas.microsoft.com/office/drawing/2014/main" id="{A8A8952E-4B0D-C448-A28B-509CE01C71B8}"/>
                    </a:ext>
                  </a:extLst>
                </p:cNvPr>
                <p:cNvPicPr/>
                <p:nvPr/>
              </p:nvPicPr>
              <p:blipFill>
                <a:blip r:embed="rId4"/>
                <a:stretch>
                  <a:fillRect/>
                </a:stretch>
              </p:blipFill>
              <p:spPr>
                <a:xfrm>
                  <a:off x="4873440" y="4934952"/>
                  <a:ext cx="18000" cy="18000"/>
                </a:xfrm>
                <a:prstGeom prst="rect">
                  <a:avLst/>
                </a:prstGeom>
              </p:spPr>
            </p:pic>
          </mc:Fallback>
        </mc:AlternateContent>
      </p:grpSp>
      <p:sp>
        <p:nvSpPr>
          <p:cNvPr id="17" name="TextBox 16">
            <a:extLst>
              <a:ext uri="{FF2B5EF4-FFF2-40B4-BE49-F238E27FC236}">
                <a16:creationId xmlns:a16="http://schemas.microsoft.com/office/drawing/2014/main" id="{0D9D5FA2-341E-FA4C-B735-CD0C1F6536C8}"/>
              </a:ext>
            </a:extLst>
          </p:cNvPr>
          <p:cNvSpPr txBox="1"/>
          <p:nvPr/>
        </p:nvSpPr>
        <p:spPr>
          <a:xfrm>
            <a:off x="110835" y="6405870"/>
            <a:ext cx="3454942" cy="646331"/>
          </a:xfrm>
          <a:prstGeom prst="rect">
            <a:avLst/>
          </a:prstGeom>
          <a:noFill/>
        </p:spPr>
        <p:txBody>
          <a:bodyPr wrap="square" rtlCol="0">
            <a:spAutoFit/>
          </a:bodyPr>
          <a:lstStyle/>
          <a:p>
            <a:r>
              <a:rPr lang="x-none" sz="1200" dirty="0"/>
              <a:t>Samsung Newsroom article </a:t>
            </a:r>
            <a:r>
              <a:rPr lang="en-US" sz="1200" dirty="0"/>
              <a:t>8K AI Upscaling</a:t>
            </a:r>
          </a:p>
          <a:p>
            <a:r>
              <a:rPr lang="en-US" sz="1200" dirty="0"/>
              <a:t>November 14, 2018</a:t>
            </a:r>
          </a:p>
          <a:p>
            <a:endParaRPr lang="x-none" sz="1200" dirty="0"/>
          </a:p>
        </p:txBody>
      </p:sp>
      <p:sp>
        <p:nvSpPr>
          <p:cNvPr id="6" name="TextBox 5"/>
          <p:cNvSpPr txBox="1"/>
          <p:nvPr/>
        </p:nvSpPr>
        <p:spPr>
          <a:xfrm>
            <a:off x="3454941" y="2709705"/>
            <a:ext cx="8530082" cy="954107"/>
          </a:xfrm>
          <a:prstGeom prst="rect">
            <a:avLst/>
          </a:prstGeom>
          <a:noFill/>
        </p:spPr>
        <p:txBody>
          <a:bodyPr wrap="square" rtlCol="0">
            <a:spAutoFit/>
          </a:bodyPr>
          <a:lstStyle/>
          <a:p>
            <a:r>
              <a:rPr lang="en-US" sz="2800" dirty="0"/>
              <a:t>(4K)                                     (8K </a:t>
            </a:r>
            <a:r>
              <a:rPr lang="en-US" sz="2800" dirty="0" err="1"/>
              <a:t>upscaled</a:t>
            </a:r>
            <a:r>
              <a:rPr lang="en-US" sz="2800" dirty="0"/>
              <a:t>)</a:t>
            </a:r>
          </a:p>
          <a:p>
            <a:endParaRPr lang="en-US" sz="2800" dirty="0"/>
          </a:p>
        </p:txBody>
      </p:sp>
    </p:spTree>
    <p:extLst>
      <p:ext uri="{BB962C8B-B14F-4D97-AF65-F5344CB8AC3E}">
        <p14:creationId xmlns:p14="http://schemas.microsoft.com/office/powerpoint/2010/main" val="3337069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28512" y="0"/>
            <a:ext cx="9980682" cy="1096962"/>
          </a:xfrm>
        </p:spPr>
        <p:txBody>
          <a:bodyPr>
            <a:normAutofit/>
          </a:bodyPr>
          <a:lstStyle/>
          <a:p>
            <a:r>
              <a:rPr lang="en-US" sz="3600" dirty="0"/>
              <a:t>Applications</a:t>
            </a:r>
          </a:p>
        </p:txBody>
      </p:sp>
      <p:sp>
        <p:nvSpPr>
          <p:cNvPr id="14" name="Content Placeholder 13"/>
          <p:cNvSpPr>
            <a:spLocks noGrp="1"/>
          </p:cNvSpPr>
          <p:nvPr>
            <p:ph idx="1"/>
          </p:nvPr>
        </p:nvSpPr>
        <p:spPr>
          <a:xfrm>
            <a:off x="1103382" y="1652452"/>
            <a:ext cx="9982200" cy="4572000"/>
          </a:xfrm>
        </p:spPr>
        <p:txBody>
          <a:bodyPr>
            <a:normAutofit/>
          </a:bodyPr>
          <a:lstStyle/>
          <a:p>
            <a:r>
              <a:rPr lang="en-US" sz="2400" b="1" dirty="0"/>
              <a:t>Ultrasound using GAN:</a:t>
            </a:r>
          </a:p>
          <a:p>
            <a:pPr marL="0" indent="0">
              <a:buNone/>
            </a:pPr>
            <a:endParaRPr lang="en-US" dirty="0"/>
          </a:p>
          <a:p>
            <a:pPr marL="0" indent="0">
              <a:buNone/>
            </a:pPr>
            <a:endParaRPr lang="en-US" b="1" dirty="0"/>
          </a:p>
        </p:txBody>
      </p:sp>
      <p:pic>
        <p:nvPicPr>
          <p:cNvPr id="3" name="Picture 2" descr="A picture containing light, outdoor object, dark&#10;&#10;Description automatically generated">
            <a:extLst>
              <a:ext uri="{FF2B5EF4-FFF2-40B4-BE49-F238E27FC236}">
                <a16:creationId xmlns:a16="http://schemas.microsoft.com/office/drawing/2014/main" id="{730366EC-CF24-8244-BC7D-02322766A7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019" y="2384164"/>
            <a:ext cx="5502787" cy="3521306"/>
          </a:xfrm>
          <a:prstGeom prst="rect">
            <a:avLst/>
          </a:prstGeom>
        </p:spPr>
      </p:pic>
      <p:pic>
        <p:nvPicPr>
          <p:cNvPr id="6" name="Picture 5">
            <a:extLst>
              <a:ext uri="{FF2B5EF4-FFF2-40B4-BE49-F238E27FC236}">
                <a16:creationId xmlns:a16="http://schemas.microsoft.com/office/drawing/2014/main" id="{9D006515-0AE3-B54B-BD2F-7AFF22A53F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5157" y="2384164"/>
            <a:ext cx="5502788" cy="3521307"/>
          </a:xfrm>
          <a:prstGeom prst="rect">
            <a:avLst/>
          </a:prstGeom>
        </p:spPr>
      </p:pic>
      <p:sp>
        <p:nvSpPr>
          <p:cNvPr id="2" name="TextBox 1">
            <a:extLst>
              <a:ext uri="{FF2B5EF4-FFF2-40B4-BE49-F238E27FC236}">
                <a16:creationId xmlns:a16="http://schemas.microsoft.com/office/drawing/2014/main" id="{CB1717AF-4823-2945-AA5F-A288B61C6A99}"/>
              </a:ext>
            </a:extLst>
          </p:cNvPr>
          <p:cNvSpPr txBox="1"/>
          <p:nvPr/>
        </p:nvSpPr>
        <p:spPr>
          <a:xfrm>
            <a:off x="0" y="6488668"/>
            <a:ext cx="6265157" cy="307777"/>
          </a:xfrm>
          <a:prstGeom prst="rect">
            <a:avLst/>
          </a:prstGeom>
          <a:noFill/>
        </p:spPr>
        <p:txBody>
          <a:bodyPr wrap="square" rtlCol="0">
            <a:spAutoFit/>
          </a:bodyPr>
          <a:lstStyle/>
          <a:p>
            <a:r>
              <a:rPr lang="en-US" sz="1400" dirty="0"/>
              <a:t>SUPER-RESOLUTION ULTRASOUND IMAGING-2019</a:t>
            </a:r>
            <a:endParaRPr lang="x-none" sz="1400" dirty="0"/>
          </a:p>
        </p:txBody>
      </p:sp>
    </p:spTree>
    <p:extLst>
      <p:ext uri="{BB962C8B-B14F-4D97-AF65-F5344CB8AC3E}">
        <p14:creationId xmlns:p14="http://schemas.microsoft.com/office/powerpoint/2010/main" val="1538188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28512" y="0"/>
            <a:ext cx="9980682" cy="1096962"/>
          </a:xfrm>
        </p:spPr>
        <p:txBody>
          <a:bodyPr>
            <a:normAutofit/>
          </a:bodyPr>
          <a:lstStyle/>
          <a:p>
            <a:r>
              <a:rPr lang="en-US" sz="3600" dirty="0"/>
              <a:t>Applications</a:t>
            </a:r>
          </a:p>
        </p:txBody>
      </p:sp>
      <p:sp>
        <p:nvSpPr>
          <p:cNvPr id="14" name="Content Placeholder 13"/>
          <p:cNvSpPr>
            <a:spLocks noGrp="1"/>
          </p:cNvSpPr>
          <p:nvPr>
            <p:ph idx="1"/>
          </p:nvPr>
        </p:nvSpPr>
        <p:spPr>
          <a:xfrm>
            <a:off x="1103382" y="1652452"/>
            <a:ext cx="9982200" cy="4572000"/>
          </a:xfrm>
        </p:spPr>
        <p:txBody>
          <a:bodyPr>
            <a:normAutofit/>
          </a:bodyPr>
          <a:lstStyle/>
          <a:p>
            <a:r>
              <a:rPr lang="en-US" sz="2400" b="1" dirty="0"/>
              <a:t>Detect criminals for government:</a:t>
            </a:r>
          </a:p>
          <a:p>
            <a:pPr marL="0" indent="0">
              <a:buNone/>
            </a:pPr>
            <a:endParaRPr lang="en-US" dirty="0"/>
          </a:p>
          <a:p>
            <a:pPr marL="0" indent="0">
              <a:buNone/>
            </a:pPr>
            <a:endParaRPr lang="en-US" b="1" dirty="0"/>
          </a:p>
        </p:txBody>
      </p:sp>
      <p:pic>
        <p:nvPicPr>
          <p:cNvPr id="4" name="Picture 3">
            <a:extLst>
              <a:ext uri="{FF2B5EF4-FFF2-40B4-BE49-F238E27FC236}">
                <a16:creationId xmlns:a16="http://schemas.microsoft.com/office/drawing/2014/main" id="{34DB50E6-8D4B-794E-B355-F0AA02A0CD68}"/>
              </a:ext>
            </a:extLst>
          </p:cNvPr>
          <p:cNvPicPr>
            <a:picLocks noChangeAspect="1"/>
          </p:cNvPicPr>
          <p:nvPr/>
        </p:nvPicPr>
        <p:blipFill rotWithShape="1">
          <a:blip r:embed="rId2">
            <a:extLst>
              <a:ext uri="{28A0092B-C50C-407E-A947-70E740481C1C}">
                <a14:useLocalDpi xmlns:a14="http://schemas.microsoft.com/office/drawing/2010/main" val="0"/>
              </a:ext>
            </a:extLst>
          </a:blip>
          <a:srcRect l="21588"/>
          <a:stretch/>
        </p:blipFill>
        <p:spPr>
          <a:xfrm>
            <a:off x="854339" y="2664981"/>
            <a:ext cx="5264514" cy="3400111"/>
          </a:xfrm>
          <a:prstGeom prst="rect">
            <a:avLst/>
          </a:prstGeom>
        </p:spPr>
      </p:pic>
      <p:pic>
        <p:nvPicPr>
          <p:cNvPr id="7" name="Picture 6">
            <a:extLst>
              <a:ext uri="{FF2B5EF4-FFF2-40B4-BE49-F238E27FC236}">
                <a16:creationId xmlns:a16="http://schemas.microsoft.com/office/drawing/2014/main" id="{12710D97-DDB7-AB46-BB49-393CB278D54C}"/>
              </a:ext>
            </a:extLst>
          </p:cNvPr>
          <p:cNvPicPr>
            <a:picLocks noChangeAspect="1"/>
          </p:cNvPicPr>
          <p:nvPr/>
        </p:nvPicPr>
        <p:blipFill rotWithShape="1">
          <a:blip r:embed="rId3">
            <a:extLst>
              <a:ext uri="{28A0092B-C50C-407E-A947-70E740481C1C}">
                <a14:useLocalDpi xmlns:a14="http://schemas.microsoft.com/office/drawing/2010/main" val="0"/>
              </a:ext>
            </a:extLst>
          </a:blip>
          <a:srcRect l="17400"/>
          <a:stretch/>
        </p:blipFill>
        <p:spPr>
          <a:xfrm>
            <a:off x="6094482" y="2649863"/>
            <a:ext cx="5146542" cy="3415229"/>
          </a:xfrm>
          <a:prstGeom prst="rect">
            <a:avLst/>
          </a:prstGeom>
        </p:spPr>
      </p:pic>
    </p:spTree>
    <p:extLst>
      <p:ext uri="{BB962C8B-B14F-4D97-AF65-F5344CB8AC3E}">
        <p14:creationId xmlns:p14="http://schemas.microsoft.com/office/powerpoint/2010/main" val="2561767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Tree>
    <p:extLst>
      <p:ext uri="{BB962C8B-B14F-4D97-AF65-F5344CB8AC3E}">
        <p14:creationId xmlns:p14="http://schemas.microsoft.com/office/powerpoint/2010/main" val="2213221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04900" y="37011"/>
            <a:ext cx="9980682" cy="1096962"/>
          </a:xfrm>
        </p:spPr>
        <p:txBody>
          <a:bodyPr>
            <a:normAutofit/>
          </a:bodyPr>
          <a:lstStyle/>
          <a:p>
            <a:r>
              <a:rPr lang="en-US" sz="3600" dirty="0"/>
              <a:t>Background</a:t>
            </a:r>
          </a:p>
        </p:txBody>
      </p:sp>
      <p:sp>
        <p:nvSpPr>
          <p:cNvPr id="14" name="Content Placeholder 13"/>
          <p:cNvSpPr>
            <a:spLocks noGrp="1"/>
          </p:cNvSpPr>
          <p:nvPr>
            <p:ph idx="1"/>
          </p:nvPr>
        </p:nvSpPr>
        <p:spPr>
          <a:xfrm>
            <a:off x="1103382" y="1666307"/>
            <a:ext cx="9982200" cy="4572000"/>
          </a:xfrm>
        </p:spPr>
        <p:txBody>
          <a:bodyPr>
            <a:normAutofit/>
          </a:bodyPr>
          <a:lstStyle/>
          <a:p>
            <a:pPr algn="just"/>
            <a:r>
              <a:rPr lang="en-US" sz="2800" dirty="0"/>
              <a:t>The concept of super-resolution (SR) is defined as the method of producing high-resolution (HR) image from a corresponding low-resolution (LR) image.</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09399" y="3180287"/>
            <a:ext cx="4876183" cy="275360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3382" y="3190696"/>
            <a:ext cx="4857750" cy="2743200"/>
          </a:xfrm>
          <a:prstGeom prst="rect">
            <a:avLst/>
          </a:prstGeom>
        </p:spPr>
      </p:pic>
      <p:sp>
        <p:nvSpPr>
          <p:cNvPr id="8" name="TextBox 7"/>
          <p:cNvSpPr txBox="1"/>
          <p:nvPr/>
        </p:nvSpPr>
        <p:spPr>
          <a:xfrm>
            <a:off x="2618509" y="5965367"/>
            <a:ext cx="2576946" cy="369332"/>
          </a:xfrm>
          <a:prstGeom prst="rect">
            <a:avLst/>
          </a:prstGeom>
          <a:noFill/>
        </p:spPr>
        <p:txBody>
          <a:bodyPr wrap="square" rtlCol="0">
            <a:spAutoFit/>
          </a:bodyPr>
          <a:lstStyle/>
          <a:p>
            <a:r>
              <a:rPr lang="en-US" dirty="0"/>
              <a:t>Low resolution</a:t>
            </a:r>
          </a:p>
        </p:txBody>
      </p:sp>
      <p:sp>
        <p:nvSpPr>
          <p:cNvPr id="9" name="TextBox 8"/>
          <p:cNvSpPr txBox="1"/>
          <p:nvPr/>
        </p:nvSpPr>
        <p:spPr>
          <a:xfrm>
            <a:off x="7772077" y="5969129"/>
            <a:ext cx="2576946" cy="369332"/>
          </a:xfrm>
          <a:prstGeom prst="rect">
            <a:avLst/>
          </a:prstGeom>
          <a:noFill/>
        </p:spPr>
        <p:txBody>
          <a:bodyPr wrap="square" rtlCol="0">
            <a:spAutoFit/>
          </a:bodyPr>
          <a:lstStyle/>
          <a:p>
            <a:r>
              <a:rPr lang="en-US" dirty="0"/>
              <a:t>High resolution</a:t>
            </a:r>
          </a:p>
        </p:txBody>
      </p:sp>
    </p:spTree>
    <p:extLst>
      <p:ext uri="{BB962C8B-B14F-4D97-AF65-F5344CB8AC3E}">
        <p14:creationId xmlns:p14="http://schemas.microsoft.com/office/powerpoint/2010/main" val="817294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04900" y="37011"/>
            <a:ext cx="9980682" cy="1096962"/>
          </a:xfrm>
        </p:spPr>
        <p:txBody>
          <a:bodyPr>
            <a:normAutofit/>
          </a:bodyPr>
          <a:lstStyle/>
          <a:p>
            <a:r>
              <a:rPr lang="en-US" sz="3600" dirty="0"/>
              <a:t>Background</a:t>
            </a:r>
          </a:p>
        </p:txBody>
      </p:sp>
      <p:sp>
        <p:nvSpPr>
          <p:cNvPr id="14" name="Content Placeholder 13"/>
          <p:cNvSpPr>
            <a:spLocks noGrp="1"/>
          </p:cNvSpPr>
          <p:nvPr>
            <p:ph idx="1"/>
          </p:nvPr>
        </p:nvSpPr>
        <p:spPr>
          <a:xfrm>
            <a:off x="1103382" y="1666307"/>
            <a:ext cx="9982200" cy="4572000"/>
          </a:xfrm>
        </p:spPr>
        <p:txBody>
          <a:bodyPr>
            <a:normAutofit/>
          </a:bodyPr>
          <a:lstStyle/>
          <a:p>
            <a:pPr algn="just"/>
            <a:r>
              <a:rPr lang="en-US" sz="2800" dirty="0"/>
              <a:t>Image resolution describes the details contained in an image, the higher the resolution, the more image details.</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92982" y="2677255"/>
            <a:ext cx="5238963" cy="345920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0369" y="2677255"/>
            <a:ext cx="5204113" cy="3459205"/>
          </a:xfrm>
          <a:prstGeom prst="rect">
            <a:avLst/>
          </a:prstGeom>
        </p:spPr>
      </p:pic>
      <p:sp>
        <p:nvSpPr>
          <p:cNvPr id="6" name="TextBox 5"/>
          <p:cNvSpPr txBox="1"/>
          <p:nvPr/>
        </p:nvSpPr>
        <p:spPr>
          <a:xfrm>
            <a:off x="2576945" y="6217086"/>
            <a:ext cx="2576946" cy="369332"/>
          </a:xfrm>
          <a:prstGeom prst="rect">
            <a:avLst/>
          </a:prstGeom>
          <a:noFill/>
        </p:spPr>
        <p:txBody>
          <a:bodyPr wrap="square" rtlCol="0">
            <a:spAutoFit/>
          </a:bodyPr>
          <a:lstStyle/>
          <a:p>
            <a:r>
              <a:rPr lang="en-US" dirty="0"/>
              <a:t>Low resolution</a:t>
            </a:r>
          </a:p>
        </p:txBody>
      </p:sp>
      <p:sp>
        <p:nvSpPr>
          <p:cNvPr id="7" name="TextBox 6"/>
          <p:cNvSpPr txBox="1"/>
          <p:nvPr/>
        </p:nvSpPr>
        <p:spPr>
          <a:xfrm>
            <a:off x="7772077" y="6217086"/>
            <a:ext cx="2576946" cy="369332"/>
          </a:xfrm>
          <a:prstGeom prst="rect">
            <a:avLst/>
          </a:prstGeom>
          <a:noFill/>
        </p:spPr>
        <p:txBody>
          <a:bodyPr wrap="square" rtlCol="0">
            <a:spAutoFit/>
          </a:bodyPr>
          <a:lstStyle/>
          <a:p>
            <a:r>
              <a:rPr lang="en-US" dirty="0"/>
              <a:t>High resolution</a:t>
            </a:r>
          </a:p>
        </p:txBody>
      </p:sp>
    </p:spTree>
    <p:extLst>
      <p:ext uri="{BB962C8B-B14F-4D97-AF65-F5344CB8AC3E}">
        <p14:creationId xmlns:p14="http://schemas.microsoft.com/office/powerpoint/2010/main" val="667796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04900" y="37011"/>
            <a:ext cx="9980682" cy="1096962"/>
          </a:xfrm>
        </p:spPr>
        <p:txBody>
          <a:bodyPr>
            <a:normAutofit/>
          </a:bodyPr>
          <a:lstStyle/>
          <a:p>
            <a:r>
              <a:rPr lang="en-US" sz="3600" dirty="0"/>
              <a:t>Background</a:t>
            </a:r>
          </a:p>
        </p:txBody>
      </p:sp>
      <p:sp>
        <p:nvSpPr>
          <p:cNvPr id="14" name="Content Placeholder 13"/>
          <p:cNvSpPr>
            <a:spLocks noGrp="1"/>
          </p:cNvSpPr>
          <p:nvPr>
            <p:ph idx="1"/>
          </p:nvPr>
        </p:nvSpPr>
        <p:spPr>
          <a:xfrm>
            <a:off x="1103382" y="1666307"/>
            <a:ext cx="9982200" cy="4572000"/>
          </a:xfrm>
        </p:spPr>
        <p:txBody>
          <a:bodyPr>
            <a:normAutofit/>
          </a:bodyPr>
          <a:lstStyle/>
          <a:p>
            <a:pPr algn="just"/>
            <a:r>
              <a:rPr lang="en-US" sz="2800" dirty="0"/>
              <a:t>Super resolution should fix all of the problems in the image ex. noise, blurring,  etc. …</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103382" y="2841032"/>
            <a:ext cx="10058400" cy="3397275"/>
          </a:xfrm>
          <a:prstGeom prst="rect">
            <a:avLst/>
          </a:prstGeom>
        </p:spPr>
      </p:pic>
      <p:sp>
        <p:nvSpPr>
          <p:cNvPr id="5" name="TextBox 4"/>
          <p:cNvSpPr txBox="1"/>
          <p:nvPr/>
        </p:nvSpPr>
        <p:spPr>
          <a:xfrm>
            <a:off x="2576945" y="6217086"/>
            <a:ext cx="2576946" cy="369332"/>
          </a:xfrm>
          <a:prstGeom prst="rect">
            <a:avLst/>
          </a:prstGeom>
          <a:noFill/>
        </p:spPr>
        <p:txBody>
          <a:bodyPr wrap="square" rtlCol="0">
            <a:spAutoFit/>
          </a:bodyPr>
          <a:lstStyle/>
          <a:p>
            <a:r>
              <a:rPr lang="en-US" dirty="0"/>
              <a:t>Low resolution</a:t>
            </a:r>
          </a:p>
        </p:txBody>
      </p:sp>
      <p:sp>
        <p:nvSpPr>
          <p:cNvPr id="6" name="TextBox 5"/>
          <p:cNvSpPr txBox="1"/>
          <p:nvPr/>
        </p:nvSpPr>
        <p:spPr>
          <a:xfrm>
            <a:off x="7772077" y="6217086"/>
            <a:ext cx="2576946" cy="369332"/>
          </a:xfrm>
          <a:prstGeom prst="rect">
            <a:avLst/>
          </a:prstGeom>
          <a:noFill/>
        </p:spPr>
        <p:txBody>
          <a:bodyPr wrap="square" rtlCol="0">
            <a:spAutoFit/>
          </a:bodyPr>
          <a:lstStyle/>
          <a:p>
            <a:r>
              <a:rPr lang="en-US" dirty="0"/>
              <a:t>High resolution</a:t>
            </a:r>
          </a:p>
        </p:txBody>
      </p:sp>
    </p:spTree>
    <p:extLst>
      <p:ext uri="{BB962C8B-B14F-4D97-AF65-F5344CB8AC3E}">
        <p14:creationId xmlns:p14="http://schemas.microsoft.com/office/powerpoint/2010/main" val="1510802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Tree>
    <p:extLst>
      <p:ext uri="{BB962C8B-B14F-4D97-AF65-F5344CB8AC3E}">
        <p14:creationId xmlns:p14="http://schemas.microsoft.com/office/powerpoint/2010/main" val="1487918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4900" y="37012"/>
            <a:ext cx="9980682" cy="1096962"/>
          </a:xfrm>
        </p:spPr>
        <p:txBody>
          <a:bodyPr>
            <a:normAutofit/>
          </a:bodyPr>
          <a:lstStyle/>
          <a:p>
            <a:r>
              <a:rPr lang="en-US" sz="3600" dirty="0"/>
              <a:t>Team members</a:t>
            </a:r>
          </a:p>
        </p:txBody>
      </p:sp>
      <p:sp>
        <p:nvSpPr>
          <p:cNvPr id="3" name="Content Placeholder 2"/>
          <p:cNvSpPr>
            <a:spLocks noGrp="1"/>
          </p:cNvSpPr>
          <p:nvPr>
            <p:ph idx="1"/>
          </p:nvPr>
        </p:nvSpPr>
        <p:spPr>
          <a:xfrm>
            <a:off x="1222466" y="1665515"/>
            <a:ext cx="9982200" cy="4572000"/>
          </a:xfrm>
        </p:spPr>
        <p:txBody>
          <a:bodyPr>
            <a:normAutofit/>
          </a:bodyPr>
          <a:lstStyle/>
          <a:p>
            <a:r>
              <a:rPr lang="en-US" sz="2800" dirty="0"/>
              <a:t>Janna Allah Ayman</a:t>
            </a:r>
          </a:p>
          <a:p>
            <a:r>
              <a:rPr lang="en-US" sz="2800" dirty="0" err="1"/>
              <a:t>Sief</a:t>
            </a:r>
            <a:r>
              <a:rPr lang="en-US" sz="2800" dirty="0"/>
              <a:t> El-</a:t>
            </a:r>
            <a:r>
              <a:rPr lang="en-US" sz="2800" dirty="0" err="1"/>
              <a:t>Deen</a:t>
            </a:r>
            <a:r>
              <a:rPr lang="en-US" sz="2800" dirty="0"/>
              <a:t> </a:t>
            </a:r>
          </a:p>
          <a:p>
            <a:r>
              <a:rPr lang="en-US" sz="2800" dirty="0"/>
              <a:t>Tarek </a:t>
            </a:r>
            <a:r>
              <a:rPr lang="en-US" sz="2800" dirty="0" err="1"/>
              <a:t>Magdy</a:t>
            </a:r>
            <a:endParaRPr lang="en-US" sz="2800" dirty="0"/>
          </a:p>
          <a:p>
            <a:r>
              <a:rPr lang="en-US" sz="2800" dirty="0"/>
              <a:t>Amr </a:t>
            </a:r>
            <a:r>
              <a:rPr lang="en-US" sz="2800" dirty="0" err="1"/>
              <a:t>Shabaan</a:t>
            </a:r>
            <a:endParaRPr lang="en-GB" sz="2800" dirty="0"/>
          </a:p>
          <a:p>
            <a:r>
              <a:rPr lang="en-US" sz="2800" dirty="0"/>
              <a:t>Mohamed </a:t>
            </a:r>
            <a:r>
              <a:rPr lang="en-US" sz="2800" dirty="0" err="1"/>
              <a:t>Saad</a:t>
            </a:r>
            <a:endParaRPr lang="en-US" sz="2800" dirty="0"/>
          </a:p>
          <a:p>
            <a:r>
              <a:rPr lang="en-US" sz="2800" dirty="0" err="1"/>
              <a:t>Adham</a:t>
            </a:r>
            <a:r>
              <a:rPr lang="en-US" sz="2800" dirty="0"/>
              <a:t> Tarek</a:t>
            </a:r>
          </a:p>
          <a:p>
            <a:r>
              <a:rPr lang="en-US" sz="2800" dirty="0" err="1"/>
              <a:t>Abdelrahman</a:t>
            </a:r>
            <a:r>
              <a:rPr lang="en-US" sz="2800" dirty="0"/>
              <a:t> Mohamed</a:t>
            </a:r>
          </a:p>
        </p:txBody>
      </p:sp>
    </p:spTree>
    <p:extLst>
      <p:ext uri="{BB962C8B-B14F-4D97-AF65-F5344CB8AC3E}">
        <p14:creationId xmlns:p14="http://schemas.microsoft.com/office/powerpoint/2010/main" val="176510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28512" y="0"/>
            <a:ext cx="9980682" cy="1096962"/>
          </a:xfrm>
        </p:spPr>
        <p:txBody>
          <a:bodyPr>
            <a:normAutofit/>
          </a:bodyPr>
          <a:lstStyle/>
          <a:p>
            <a:r>
              <a:rPr lang="en-US" sz="3600" dirty="0"/>
              <a:t>Motivation</a:t>
            </a:r>
          </a:p>
        </p:txBody>
      </p:sp>
      <p:sp>
        <p:nvSpPr>
          <p:cNvPr id="14" name="Content Placeholder 13"/>
          <p:cNvSpPr>
            <a:spLocks noGrp="1"/>
          </p:cNvSpPr>
          <p:nvPr>
            <p:ph idx="1"/>
          </p:nvPr>
        </p:nvSpPr>
        <p:spPr>
          <a:xfrm>
            <a:off x="1103382" y="1652452"/>
            <a:ext cx="9982200" cy="4572000"/>
          </a:xfrm>
        </p:spPr>
        <p:txBody>
          <a:bodyPr>
            <a:normAutofit/>
          </a:bodyPr>
          <a:lstStyle/>
          <a:p>
            <a:r>
              <a:rPr lang="en-US" sz="2400" dirty="0"/>
              <a:t>As mentioned before, super resolution is important and have many applications.</a:t>
            </a:r>
          </a:p>
          <a:p>
            <a:r>
              <a:rPr lang="en-US" sz="2400" dirty="0"/>
              <a:t>As Time keeps going the image resolution is also increasing so we need to cope up with the changes , the older programs for enhancing the image is getting old.</a:t>
            </a:r>
          </a:p>
          <a:p>
            <a:r>
              <a:rPr lang="en-US" sz="2400" dirty="0"/>
              <a:t>As well as the need of high quality images became a must, as the quality of the display screens increased.</a:t>
            </a:r>
          </a:p>
          <a:p>
            <a:r>
              <a:rPr lang="en-US" sz="2400" dirty="0"/>
              <a:t>The need of converting low resolution images to high resolution images</a:t>
            </a:r>
          </a:p>
        </p:txBody>
      </p:sp>
    </p:spTree>
    <p:extLst>
      <p:ext uri="{BB962C8B-B14F-4D97-AF65-F5344CB8AC3E}">
        <p14:creationId xmlns:p14="http://schemas.microsoft.com/office/powerpoint/2010/main" val="867746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0BBD3-E341-4667-ABFC-4119A086E8F4}"/>
              </a:ext>
            </a:extLst>
          </p:cNvPr>
          <p:cNvSpPr>
            <a:spLocks noGrp="1"/>
          </p:cNvSpPr>
          <p:nvPr>
            <p:ph type="title"/>
          </p:nvPr>
        </p:nvSpPr>
        <p:spPr/>
        <p:txBody>
          <a:bodyPr/>
          <a:lstStyle/>
          <a:p>
            <a:r>
              <a:rPr lang="en-US" dirty="0"/>
              <a:t>Objective</a:t>
            </a:r>
          </a:p>
        </p:txBody>
      </p:sp>
      <p:sp>
        <p:nvSpPr>
          <p:cNvPr id="3" name="Text Placeholder 2">
            <a:extLst>
              <a:ext uri="{FF2B5EF4-FFF2-40B4-BE49-F238E27FC236}">
                <a16:creationId xmlns:a16="http://schemas.microsoft.com/office/drawing/2014/main" id="{80E404C9-CBB5-4FEE-8171-2317498AED95}"/>
              </a:ext>
            </a:extLst>
          </p:cNvPr>
          <p:cNvSpPr>
            <a:spLocks noGrp="1"/>
          </p:cNvSpPr>
          <p:nvPr>
            <p:ph type="body" idx="1"/>
          </p:nvPr>
        </p:nvSpPr>
        <p:spPr/>
        <p:txBody>
          <a:bodyPr/>
          <a:lstStyle/>
          <a:p>
            <a:endParaRPr lang="en-US" dirty="0"/>
          </a:p>
          <a:p>
            <a:endParaRPr lang="en-US" dirty="0"/>
          </a:p>
        </p:txBody>
      </p:sp>
    </p:spTree>
    <p:extLst>
      <p:ext uri="{BB962C8B-B14F-4D97-AF65-F5344CB8AC3E}">
        <p14:creationId xmlns:p14="http://schemas.microsoft.com/office/powerpoint/2010/main" val="2837257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17C3E-1D41-435F-917C-C0B7DF8D07ED}"/>
              </a:ext>
            </a:extLst>
          </p:cNvPr>
          <p:cNvSpPr>
            <a:spLocks noGrp="1"/>
          </p:cNvSpPr>
          <p:nvPr>
            <p:ph type="title"/>
          </p:nvPr>
        </p:nvSpPr>
        <p:spPr/>
        <p:txBody>
          <a:bodyPr>
            <a:normAutofit/>
          </a:bodyPr>
          <a:lstStyle/>
          <a:p>
            <a:r>
              <a:rPr lang="en-US" sz="3600" dirty="0"/>
              <a:t>Objective</a:t>
            </a:r>
          </a:p>
        </p:txBody>
      </p:sp>
      <p:sp>
        <p:nvSpPr>
          <p:cNvPr id="3" name="Content Placeholder 2">
            <a:extLst>
              <a:ext uri="{FF2B5EF4-FFF2-40B4-BE49-F238E27FC236}">
                <a16:creationId xmlns:a16="http://schemas.microsoft.com/office/drawing/2014/main" id="{F3C7FA55-DA0B-4910-BDFC-6E6F3513B38E}"/>
              </a:ext>
            </a:extLst>
          </p:cNvPr>
          <p:cNvSpPr>
            <a:spLocks noGrp="1"/>
          </p:cNvSpPr>
          <p:nvPr>
            <p:ph idx="1"/>
          </p:nvPr>
        </p:nvSpPr>
        <p:spPr/>
        <p:txBody>
          <a:bodyPr>
            <a:normAutofit/>
          </a:bodyPr>
          <a:lstStyle/>
          <a:p>
            <a:r>
              <a:rPr lang="en-US" sz="2800" dirty="0"/>
              <a:t>The main objective is to enhance the resolution of the image</a:t>
            </a:r>
          </a:p>
          <a:p>
            <a:endParaRPr lang="en-US" sz="2800" dirty="0"/>
          </a:p>
          <a:p>
            <a:r>
              <a:rPr lang="en-US" sz="2800" dirty="0"/>
              <a:t>To use adversarial learning to improve the current state-of-the-art in SISR</a:t>
            </a:r>
          </a:p>
          <a:p>
            <a:endParaRPr lang="en-US" sz="2800" dirty="0"/>
          </a:p>
          <a:p>
            <a:r>
              <a:rPr lang="en-US" sz="2800" dirty="0"/>
              <a:t>Converting low resolution to a high resolution images</a:t>
            </a:r>
          </a:p>
        </p:txBody>
      </p:sp>
    </p:spTree>
    <p:extLst>
      <p:ext uri="{BB962C8B-B14F-4D97-AF65-F5344CB8AC3E}">
        <p14:creationId xmlns:p14="http://schemas.microsoft.com/office/powerpoint/2010/main" val="3460879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Tree>
    <p:extLst>
      <p:ext uri="{BB962C8B-B14F-4D97-AF65-F5344CB8AC3E}">
        <p14:creationId xmlns:p14="http://schemas.microsoft.com/office/powerpoint/2010/main" val="1577446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Problem Statement</a:t>
            </a:r>
          </a:p>
        </p:txBody>
      </p:sp>
      <p:sp>
        <p:nvSpPr>
          <p:cNvPr id="3" name="Content Placeholder 2"/>
          <p:cNvSpPr>
            <a:spLocks noGrp="1"/>
          </p:cNvSpPr>
          <p:nvPr>
            <p:ph idx="1"/>
          </p:nvPr>
        </p:nvSpPr>
        <p:spPr>
          <a:xfrm>
            <a:off x="1104900" y="1835726"/>
            <a:ext cx="10364289" cy="3327401"/>
          </a:xfrm>
        </p:spPr>
        <p:txBody>
          <a:bodyPr>
            <a:normAutofit/>
          </a:bodyPr>
          <a:lstStyle/>
          <a:p>
            <a:r>
              <a:rPr lang="en-US" sz="2800" dirty="0"/>
              <a:t>Low resolution image with low details and low quality</a:t>
            </a:r>
          </a:p>
          <a:p>
            <a:endParaRPr lang="en-US" sz="2800" dirty="0"/>
          </a:p>
          <a:p>
            <a:r>
              <a:rPr lang="en-US" sz="2800" dirty="0"/>
              <a:t>Motion blur due to low shutter speed.</a:t>
            </a:r>
          </a:p>
          <a:p>
            <a:endParaRPr lang="en-US" sz="2800" dirty="0"/>
          </a:p>
          <a:p>
            <a:pPr lvl="0"/>
            <a:r>
              <a:rPr lang="en-US" sz="2800" dirty="0"/>
              <a:t>The presence of noise</a:t>
            </a:r>
          </a:p>
          <a:p>
            <a:endParaRPr lang="en-US" dirty="0"/>
          </a:p>
        </p:txBody>
      </p:sp>
    </p:spTree>
    <p:extLst>
      <p:ext uri="{BB962C8B-B14F-4D97-AF65-F5344CB8AC3E}">
        <p14:creationId xmlns:p14="http://schemas.microsoft.com/office/powerpoint/2010/main" val="2892757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Solution</a:t>
            </a:r>
          </a:p>
        </p:txBody>
      </p:sp>
    </p:spTree>
    <p:extLst>
      <p:ext uri="{BB962C8B-B14F-4D97-AF65-F5344CB8AC3E}">
        <p14:creationId xmlns:p14="http://schemas.microsoft.com/office/powerpoint/2010/main" val="196411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Problem Solution</a:t>
            </a:r>
          </a:p>
        </p:txBody>
      </p:sp>
      <p:sp>
        <p:nvSpPr>
          <p:cNvPr id="3" name="Content Placeholder 2"/>
          <p:cNvSpPr>
            <a:spLocks noGrp="1"/>
          </p:cNvSpPr>
          <p:nvPr>
            <p:ph idx="1"/>
          </p:nvPr>
        </p:nvSpPr>
        <p:spPr>
          <a:xfrm>
            <a:off x="1104900" y="1600200"/>
            <a:ext cx="8427027" cy="4572000"/>
          </a:xfrm>
        </p:spPr>
        <p:txBody>
          <a:bodyPr>
            <a:normAutofit/>
          </a:bodyPr>
          <a:lstStyle/>
          <a:p>
            <a:pPr marL="0" indent="0">
              <a:buNone/>
            </a:pPr>
            <a:r>
              <a:rPr lang="en-US" sz="2800" dirty="0"/>
              <a:t>The timeline of approaches for super resolution includes </a:t>
            </a:r>
          </a:p>
          <a:p>
            <a:pPr marL="0" indent="0">
              <a:buNone/>
            </a:pPr>
            <a:endParaRPr lang="en-US" sz="2800" dirty="0"/>
          </a:p>
          <a:p>
            <a:pPr lvl="1">
              <a:buFont typeface="Wingdings" panose="05000000000000000000" pitchFamily="2" charset="2"/>
              <a:buChar char="Ø"/>
            </a:pPr>
            <a:r>
              <a:rPr lang="en-US" sz="2800" dirty="0"/>
              <a:t>Early algorithms based on </a:t>
            </a:r>
            <a:r>
              <a:rPr lang="en-US" sz="2800" b="1" dirty="0"/>
              <a:t>resampling</a:t>
            </a:r>
            <a:r>
              <a:rPr lang="en-US" sz="2800" dirty="0"/>
              <a:t> (interpolation)</a:t>
            </a:r>
          </a:p>
          <a:p>
            <a:pPr lvl="1">
              <a:buFont typeface="Wingdings" panose="05000000000000000000" pitchFamily="2" charset="2"/>
              <a:buChar char="Ø"/>
            </a:pPr>
            <a:endParaRPr lang="en-US" sz="2800" dirty="0"/>
          </a:p>
          <a:p>
            <a:pPr lvl="1">
              <a:buFont typeface="Wingdings" panose="05000000000000000000" pitchFamily="2" charset="2"/>
              <a:buChar char="Ø"/>
            </a:pPr>
            <a:r>
              <a:rPr lang="en-US" sz="2800" dirty="0"/>
              <a:t>Contemporary algorithms based on </a:t>
            </a:r>
            <a:r>
              <a:rPr lang="en-US" sz="2800" b="1" dirty="0"/>
              <a:t>machine learning models</a:t>
            </a:r>
            <a:r>
              <a:rPr lang="en-US" sz="2800" dirty="0"/>
              <a:t> exploiting available examples.</a:t>
            </a:r>
          </a:p>
        </p:txBody>
      </p:sp>
    </p:spTree>
    <p:extLst>
      <p:ext uri="{BB962C8B-B14F-4D97-AF65-F5344CB8AC3E}">
        <p14:creationId xmlns:p14="http://schemas.microsoft.com/office/powerpoint/2010/main" val="1432992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Planning</a:t>
            </a:r>
          </a:p>
        </p:txBody>
      </p:sp>
    </p:spTree>
    <p:extLst>
      <p:ext uri="{BB962C8B-B14F-4D97-AF65-F5344CB8AC3E}">
        <p14:creationId xmlns:p14="http://schemas.microsoft.com/office/powerpoint/2010/main" val="174678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Planning</a:t>
            </a:r>
          </a:p>
        </p:txBody>
      </p:sp>
      <p:graphicFrame>
        <p:nvGraphicFramePr>
          <p:cNvPr id="6" name="Table 5"/>
          <p:cNvGraphicFramePr>
            <a:graphicFrameLocks noGrp="1"/>
          </p:cNvGraphicFramePr>
          <p:nvPr>
            <p:extLst>
              <p:ext uri="{D42A27DB-BD31-4B8C-83A1-F6EECF244321}">
                <p14:modId xmlns:p14="http://schemas.microsoft.com/office/powerpoint/2010/main" val="1923129061"/>
              </p:ext>
            </p:extLst>
          </p:nvPr>
        </p:nvGraphicFramePr>
        <p:xfrm>
          <a:off x="1104900" y="1807233"/>
          <a:ext cx="9980681" cy="4133298"/>
        </p:xfrm>
        <a:graphic>
          <a:graphicData uri="http://schemas.openxmlformats.org/drawingml/2006/table">
            <a:tbl>
              <a:tblPr firstRow="1" firstCol="1" bandRow="1">
                <a:tableStyleId>{5C22544A-7EE6-4342-B048-85BDC9FD1C3A}</a:tableStyleId>
              </a:tblPr>
              <a:tblGrid>
                <a:gridCol w="354808">
                  <a:extLst>
                    <a:ext uri="{9D8B030D-6E8A-4147-A177-3AD203B41FA5}">
                      <a16:colId xmlns:a16="http://schemas.microsoft.com/office/drawing/2014/main" val="3026424371"/>
                    </a:ext>
                  </a:extLst>
                </a:gridCol>
                <a:gridCol w="3483915">
                  <a:extLst>
                    <a:ext uri="{9D8B030D-6E8A-4147-A177-3AD203B41FA5}">
                      <a16:colId xmlns:a16="http://schemas.microsoft.com/office/drawing/2014/main" val="3564695120"/>
                    </a:ext>
                  </a:extLst>
                </a:gridCol>
                <a:gridCol w="1107455">
                  <a:extLst>
                    <a:ext uri="{9D8B030D-6E8A-4147-A177-3AD203B41FA5}">
                      <a16:colId xmlns:a16="http://schemas.microsoft.com/office/drawing/2014/main" val="1347788002"/>
                    </a:ext>
                  </a:extLst>
                </a:gridCol>
                <a:gridCol w="1735177">
                  <a:extLst>
                    <a:ext uri="{9D8B030D-6E8A-4147-A177-3AD203B41FA5}">
                      <a16:colId xmlns:a16="http://schemas.microsoft.com/office/drawing/2014/main" val="3852429503"/>
                    </a:ext>
                  </a:extLst>
                </a:gridCol>
                <a:gridCol w="1482436">
                  <a:extLst>
                    <a:ext uri="{9D8B030D-6E8A-4147-A177-3AD203B41FA5}">
                      <a16:colId xmlns:a16="http://schemas.microsoft.com/office/drawing/2014/main" val="3873858975"/>
                    </a:ext>
                  </a:extLst>
                </a:gridCol>
                <a:gridCol w="706582">
                  <a:extLst>
                    <a:ext uri="{9D8B030D-6E8A-4147-A177-3AD203B41FA5}">
                      <a16:colId xmlns:a16="http://schemas.microsoft.com/office/drawing/2014/main" val="2653228533"/>
                    </a:ext>
                  </a:extLst>
                </a:gridCol>
                <a:gridCol w="1110308">
                  <a:extLst>
                    <a:ext uri="{9D8B030D-6E8A-4147-A177-3AD203B41FA5}">
                      <a16:colId xmlns:a16="http://schemas.microsoft.com/office/drawing/2014/main" val="1861459315"/>
                    </a:ext>
                  </a:extLst>
                </a:gridCol>
              </a:tblGrid>
              <a:tr h="464912">
                <a:tc>
                  <a:txBody>
                    <a:bodyPr/>
                    <a:lstStyle/>
                    <a:p>
                      <a:pPr marL="0" marR="0" algn="ctr">
                        <a:lnSpc>
                          <a:spcPct val="107000"/>
                        </a:lnSpc>
                        <a:spcBef>
                          <a:spcPts val="0"/>
                        </a:spcBef>
                        <a:spcAft>
                          <a:spcPts val="0"/>
                        </a:spcAft>
                      </a:pPr>
                      <a:r>
                        <a:rPr lang="en-US" sz="1200">
                          <a:effectLst/>
                        </a:rPr>
                        <a:t> </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dirty="0">
                          <a:effectLst/>
                        </a:rPr>
                        <a:t>Task Name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Duration</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Start</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Finish</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dirty="0">
                          <a:effectLst/>
                        </a:rPr>
                        <a:t>Pred.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dirty="0">
                          <a:effectLst/>
                        </a:rPr>
                        <a:t>Res.</a:t>
                      </a:r>
                    </a:p>
                    <a:p>
                      <a:pPr marL="0" marR="0" algn="ctr">
                        <a:lnSpc>
                          <a:spcPct val="107000"/>
                        </a:lnSpc>
                        <a:spcBef>
                          <a:spcPts val="0"/>
                        </a:spcBef>
                        <a:spcAft>
                          <a:spcPts val="0"/>
                        </a:spcAft>
                      </a:pPr>
                      <a:r>
                        <a:rPr lang="en-US" sz="2000" dirty="0">
                          <a:effectLst/>
                        </a:rPr>
                        <a:t>Names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4104608620"/>
                  </a:ext>
                </a:extLst>
              </a:tr>
              <a:tr h="543076">
                <a:tc>
                  <a:txBody>
                    <a:bodyPr/>
                    <a:lstStyle/>
                    <a:p>
                      <a:pPr marL="0" marR="0" algn="ctr">
                        <a:lnSpc>
                          <a:spcPct val="107000"/>
                        </a:lnSpc>
                        <a:spcBef>
                          <a:spcPts val="0"/>
                        </a:spcBef>
                        <a:spcAft>
                          <a:spcPts val="0"/>
                        </a:spcAft>
                      </a:pPr>
                      <a:r>
                        <a:rPr lang="en-US" sz="1800">
                          <a:effectLst/>
                        </a:rPr>
                        <a:t>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literature review on SR systems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Sun 26-09-21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14-10-21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a:lnSpc>
                          <a:spcPct val="107000"/>
                        </a:lnSpc>
                      </a:pPr>
                      <a:endParaRPr lang="en-US" sz="1800">
                        <a:effectLst/>
                        <a:latin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dirty="0">
                          <a:effectLst/>
                        </a:rPr>
                        <a:t>all students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2383046597"/>
                  </a:ext>
                </a:extLst>
              </a:tr>
              <a:tr h="557692">
                <a:tc>
                  <a:txBody>
                    <a:bodyPr/>
                    <a:lstStyle/>
                    <a:p>
                      <a:pPr marL="0" marR="0" algn="ctr">
                        <a:lnSpc>
                          <a:spcPct val="107000"/>
                        </a:lnSpc>
                        <a:spcBef>
                          <a:spcPts val="0"/>
                        </a:spcBef>
                        <a:spcAft>
                          <a:spcPts val="0"/>
                        </a:spcAft>
                      </a:pPr>
                      <a:r>
                        <a:rPr lang="en-US" sz="1800">
                          <a:effectLst/>
                        </a:rPr>
                        <a:t>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hands on tools including setup of the platform</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Sun 26-09-21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14-10-21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a:lnSpc>
                          <a:spcPct val="107000"/>
                        </a:lnSpc>
                      </a:pPr>
                      <a:endParaRPr lang="en-US" sz="1800">
                        <a:effectLst/>
                        <a:latin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all students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2626597409"/>
                  </a:ext>
                </a:extLst>
              </a:tr>
              <a:tr h="821922">
                <a:tc>
                  <a:txBody>
                    <a:bodyPr/>
                    <a:lstStyle/>
                    <a:p>
                      <a:pPr marL="0" marR="0" algn="ctr">
                        <a:lnSpc>
                          <a:spcPct val="107000"/>
                        </a:lnSpc>
                        <a:spcBef>
                          <a:spcPts val="0"/>
                        </a:spcBef>
                        <a:spcAft>
                          <a:spcPts val="0"/>
                        </a:spcAft>
                      </a:pPr>
                      <a:r>
                        <a:rPr lang="en-US" sz="1800">
                          <a:effectLst/>
                        </a:rPr>
                        <a:t>3</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understanding the images resolution and super resolution</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Sun 26-09-21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14-10-21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a:lnSpc>
                          <a:spcPct val="107000"/>
                        </a:lnSpc>
                      </a:pPr>
                      <a:endParaRPr lang="en-US" sz="1800">
                        <a:effectLst/>
                        <a:latin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all students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147116921"/>
                  </a:ext>
                </a:extLst>
              </a:tr>
              <a:tr h="821922">
                <a:tc>
                  <a:txBody>
                    <a:bodyPr/>
                    <a:lstStyle/>
                    <a:p>
                      <a:pPr marL="0" marR="0" algn="ctr">
                        <a:lnSpc>
                          <a:spcPct val="107000"/>
                        </a:lnSpc>
                        <a:spcBef>
                          <a:spcPts val="0"/>
                        </a:spcBef>
                        <a:spcAft>
                          <a:spcPts val="0"/>
                        </a:spcAft>
                      </a:pPr>
                      <a:r>
                        <a:rPr lang="en-US" sz="1800">
                          <a:effectLst/>
                        </a:rPr>
                        <a:t>4</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detailed introduction with good survey on DL methods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15-10-21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04-11-21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all students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3626535371"/>
                  </a:ext>
                </a:extLst>
              </a:tr>
              <a:tr h="557692">
                <a:tc>
                  <a:txBody>
                    <a:bodyPr/>
                    <a:lstStyle/>
                    <a:p>
                      <a:pPr marL="0" marR="0" algn="ctr">
                        <a:lnSpc>
                          <a:spcPct val="107000"/>
                        </a:lnSpc>
                        <a:spcBef>
                          <a:spcPts val="0"/>
                        </a:spcBef>
                        <a:spcAft>
                          <a:spcPts val="0"/>
                        </a:spcAft>
                      </a:pPr>
                      <a:r>
                        <a:rPr lang="en-US" sz="1800">
                          <a:effectLst/>
                        </a:rPr>
                        <a:t>5</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DL approaches to solve SR problem</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15-10-21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04-11-21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dirty="0">
                          <a:effectLst/>
                        </a:rPr>
                        <a:t>all students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1210937999"/>
                  </a:ext>
                </a:extLst>
              </a:tr>
            </a:tbl>
          </a:graphicData>
        </a:graphic>
      </p:graphicFrame>
    </p:spTree>
    <p:extLst>
      <p:ext uri="{BB962C8B-B14F-4D97-AF65-F5344CB8AC3E}">
        <p14:creationId xmlns:p14="http://schemas.microsoft.com/office/powerpoint/2010/main" val="125886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Planning</a:t>
            </a:r>
          </a:p>
        </p:txBody>
      </p:sp>
      <p:graphicFrame>
        <p:nvGraphicFramePr>
          <p:cNvPr id="3" name="Table 2"/>
          <p:cNvGraphicFramePr>
            <a:graphicFrameLocks noGrp="1"/>
          </p:cNvGraphicFramePr>
          <p:nvPr>
            <p:extLst>
              <p:ext uri="{D42A27DB-BD31-4B8C-83A1-F6EECF244321}">
                <p14:modId xmlns:p14="http://schemas.microsoft.com/office/powerpoint/2010/main" val="3289718658"/>
              </p:ext>
            </p:extLst>
          </p:nvPr>
        </p:nvGraphicFramePr>
        <p:xfrm>
          <a:off x="1104900" y="1616329"/>
          <a:ext cx="9980682" cy="4650849"/>
        </p:xfrm>
        <a:graphic>
          <a:graphicData uri="http://schemas.openxmlformats.org/drawingml/2006/table">
            <a:tbl>
              <a:tblPr firstRow="1" firstCol="1" bandRow="1">
                <a:tableStyleId>{5C22544A-7EE6-4342-B048-85BDC9FD1C3A}</a:tableStyleId>
              </a:tblPr>
              <a:tblGrid>
                <a:gridCol w="354808">
                  <a:extLst>
                    <a:ext uri="{9D8B030D-6E8A-4147-A177-3AD203B41FA5}">
                      <a16:colId xmlns:a16="http://schemas.microsoft.com/office/drawing/2014/main" val="2583158644"/>
                    </a:ext>
                  </a:extLst>
                </a:gridCol>
                <a:gridCol w="3483916">
                  <a:extLst>
                    <a:ext uri="{9D8B030D-6E8A-4147-A177-3AD203B41FA5}">
                      <a16:colId xmlns:a16="http://schemas.microsoft.com/office/drawing/2014/main" val="3389699853"/>
                    </a:ext>
                  </a:extLst>
                </a:gridCol>
                <a:gridCol w="1107455">
                  <a:extLst>
                    <a:ext uri="{9D8B030D-6E8A-4147-A177-3AD203B41FA5}">
                      <a16:colId xmlns:a16="http://schemas.microsoft.com/office/drawing/2014/main" val="2579053071"/>
                    </a:ext>
                  </a:extLst>
                </a:gridCol>
                <a:gridCol w="1416521">
                  <a:extLst>
                    <a:ext uri="{9D8B030D-6E8A-4147-A177-3AD203B41FA5}">
                      <a16:colId xmlns:a16="http://schemas.microsoft.com/office/drawing/2014/main" val="2852699186"/>
                    </a:ext>
                  </a:extLst>
                </a:gridCol>
                <a:gridCol w="1842655">
                  <a:extLst>
                    <a:ext uri="{9D8B030D-6E8A-4147-A177-3AD203B41FA5}">
                      <a16:colId xmlns:a16="http://schemas.microsoft.com/office/drawing/2014/main" val="2886534701"/>
                    </a:ext>
                  </a:extLst>
                </a:gridCol>
                <a:gridCol w="678872">
                  <a:extLst>
                    <a:ext uri="{9D8B030D-6E8A-4147-A177-3AD203B41FA5}">
                      <a16:colId xmlns:a16="http://schemas.microsoft.com/office/drawing/2014/main" val="3683340194"/>
                    </a:ext>
                  </a:extLst>
                </a:gridCol>
                <a:gridCol w="1096455">
                  <a:extLst>
                    <a:ext uri="{9D8B030D-6E8A-4147-A177-3AD203B41FA5}">
                      <a16:colId xmlns:a16="http://schemas.microsoft.com/office/drawing/2014/main" val="809988993"/>
                    </a:ext>
                  </a:extLst>
                </a:gridCol>
              </a:tblGrid>
              <a:tr h="638689">
                <a:tc>
                  <a:txBody>
                    <a:bodyPr/>
                    <a:lstStyle/>
                    <a:p>
                      <a:pPr marL="0" marR="0" algn="ctr">
                        <a:lnSpc>
                          <a:spcPct val="107000"/>
                        </a:lnSpc>
                        <a:spcBef>
                          <a:spcPts val="0"/>
                        </a:spcBef>
                        <a:spcAft>
                          <a:spcPts val="0"/>
                        </a:spcAft>
                      </a:pPr>
                      <a:r>
                        <a:rPr lang="en-US" sz="1200">
                          <a:effectLst/>
                        </a:rPr>
                        <a:t> </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Task Name</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Duration</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Start</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Finish</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dirty="0">
                          <a:effectLst/>
                        </a:rPr>
                        <a:t>Pred.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dirty="0">
                          <a:effectLst/>
                        </a:rPr>
                        <a:t>Res.</a:t>
                      </a:r>
                    </a:p>
                    <a:p>
                      <a:pPr marL="0" marR="0" algn="ctr">
                        <a:lnSpc>
                          <a:spcPct val="107000"/>
                        </a:lnSpc>
                        <a:spcBef>
                          <a:spcPts val="0"/>
                        </a:spcBef>
                        <a:spcAft>
                          <a:spcPts val="0"/>
                        </a:spcAft>
                      </a:pPr>
                      <a:r>
                        <a:rPr lang="en-US" sz="2000" dirty="0">
                          <a:effectLst/>
                        </a:rPr>
                        <a:t>Names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2825628404"/>
                  </a:ext>
                </a:extLst>
              </a:tr>
              <a:tr h="740024">
                <a:tc>
                  <a:txBody>
                    <a:bodyPr/>
                    <a:lstStyle/>
                    <a:p>
                      <a:pPr marL="0" marR="0" algn="ctr">
                        <a:lnSpc>
                          <a:spcPct val="107000"/>
                        </a:lnSpc>
                        <a:spcBef>
                          <a:spcPts val="0"/>
                        </a:spcBef>
                        <a:spcAft>
                          <a:spcPts val="0"/>
                        </a:spcAft>
                      </a:pPr>
                      <a:r>
                        <a:rPr lang="en-US" sz="1800">
                          <a:effectLst/>
                        </a:rPr>
                        <a:t>6</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different archotecture and upsampling operations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15-10-21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04-11-21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a:lnSpc>
                          <a:spcPct val="107000"/>
                        </a:lnSpc>
                      </a:pPr>
                      <a:endParaRPr lang="en-US" sz="1800">
                        <a:effectLst/>
                        <a:latin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81616399"/>
                  </a:ext>
                </a:extLst>
              </a:tr>
              <a:tr h="754197">
                <a:tc>
                  <a:txBody>
                    <a:bodyPr/>
                    <a:lstStyle/>
                    <a:p>
                      <a:pPr marL="0" marR="0" algn="ctr">
                        <a:lnSpc>
                          <a:spcPct val="107000"/>
                        </a:lnSpc>
                        <a:spcBef>
                          <a:spcPts val="0"/>
                        </a:spcBef>
                        <a:spcAft>
                          <a:spcPts val="0"/>
                        </a:spcAft>
                      </a:pPr>
                      <a:r>
                        <a:rPr lang="en-US" sz="1800">
                          <a:effectLst/>
                        </a:rPr>
                        <a:t>7</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defining the objective of the proposed application</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05-11-21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25-11-21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4</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all students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3246951089"/>
                  </a:ext>
                </a:extLst>
              </a:tr>
              <a:tr h="740024">
                <a:tc>
                  <a:txBody>
                    <a:bodyPr/>
                    <a:lstStyle/>
                    <a:p>
                      <a:pPr marL="0" marR="0" algn="ctr">
                        <a:lnSpc>
                          <a:spcPct val="107000"/>
                        </a:lnSpc>
                        <a:spcBef>
                          <a:spcPts val="0"/>
                        </a:spcBef>
                        <a:spcAft>
                          <a:spcPts val="0"/>
                        </a:spcAft>
                      </a:pPr>
                      <a:r>
                        <a:rPr lang="en-US" sz="1800">
                          <a:effectLst/>
                        </a:rPr>
                        <a:t>8</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key features and tasks required for these application</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05-11-21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25-11-21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4</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all students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1631679688"/>
                  </a:ext>
                </a:extLst>
              </a:tr>
              <a:tr h="740024">
                <a:tc>
                  <a:txBody>
                    <a:bodyPr/>
                    <a:lstStyle/>
                    <a:p>
                      <a:pPr marL="0" marR="0" algn="ctr">
                        <a:lnSpc>
                          <a:spcPct val="107000"/>
                        </a:lnSpc>
                        <a:spcBef>
                          <a:spcPts val="0"/>
                        </a:spcBef>
                        <a:spcAft>
                          <a:spcPts val="0"/>
                        </a:spcAft>
                      </a:pPr>
                      <a:r>
                        <a:rPr lang="en-US" sz="1800">
                          <a:effectLst/>
                        </a:rPr>
                        <a:t>9</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studying of similar applicaion, their features, architecure</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05-11-21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25-11-21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4</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all students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1683536405"/>
                  </a:ext>
                </a:extLst>
              </a:tr>
              <a:tr h="1005258">
                <a:tc>
                  <a:txBody>
                    <a:bodyPr/>
                    <a:lstStyle/>
                    <a:p>
                      <a:pPr marL="0" marR="0" algn="ctr">
                        <a:lnSpc>
                          <a:spcPct val="107000"/>
                        </a:lnSpc>
                        <a:spcBef>
                          <a:spcPts val="0"/>
                        </a:spcBef>
                        <a:spcAft>
                          <a:spcPts val="0"/>
                        </a:spcAft>
                      </a:pPr>
                      <a:r>
                        <a:rPr lang="en-US" sz="1800">
                          <a:effectLst/>
                        </a:rPr>
                        <a:t>10</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full description and analysis of the applicaton as a whole and each part of it</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26-11-21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16-12-21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9</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dirty="0">
                          <a:effectLst/>
                        </a:rPr>
                        <a:t>all students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3822691858"/>
                  </a:ext>
                </a:extLst>
              </a:tr>
            </a:tbl>
          </a:graphicData>
        </a:graphic>
      </p:graphicFrame>
    </p:spTree>
    <p:extLst>
      <p:ext uri="{BB962C8B-B14F-4D97-AF65-F5344CB8AC3E}">
        <p14:creationId xmlns:p14="http://schemas.microsoft.com/office/powerpoint/2010/main" val="3741105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Supervisors</a:t>
            </a:r>
          </a:p>
        </p:txBody>
      </p:sp>
      <p:sp>
        <p:nvSpPr>
          <p:cNvPr id="3" name="Content Placeholder 2"/>
          <p:cNvSpPr>
            <a:spLocks noGrp="1"/>
          </p:cNvSpPr>
          <p:nvPr>
            <p:ph idx="1"/>
          </p:nvPr>
        </p:nvSpPr>
        <p:spPr/>
        <p:txBody>
          <a:bodyPr>
            <a:normAutofit/>
          </a:bodyPr>
          <a:lstStyle/>
          <a:p>
            <a:r>
              <a:rPr lang="en-US" sz="2800" dirty="0"/>
              <a:t>Prof. Dr. Hafez </a:t>
            </a:r>
            <a:r>
              <a:rPr lang="en-US" sz="2800" dirty="0" err="1"/>
              <a:t>Abd-elWahab</a:t>
            </a:r>
            <a:endParaRPr lang="en-US" sz="2800" dirty="0"/>
          </a:p>
          <a:p>
            <a:r>
              <a:rPr lang="en-US" sz="2800" dirty="0"/>
              <a:t>T.A. </a:t>
            </a:r>
            <a:r>
              <a:rPr lang="en-US" sz="2800" dirty="0" err="1"/>
              <a:t>Fatma</a:t>
            </a:r>
            <a:r>
              <a:rPr lang="en-US" sz="2800" dirty="0"/>
              <a:t> </a:t>
            </a:r>
            <a:r>
              <a:rPr lang="en-US" sz="2800" dirty="0" err="1"/>
              <a:t>Refaat</a:t>
            </a:r>
            <a:endParaRPr lang="en-US" sz="2800" dirty="0"/>
          </a:p>
          <a:p>
            <a:r>
              <a:rPr lang="en-US" sz="2800" dirty="0"/>
              <a:t>T.A. </a:t>
            </a:r>
            <a:r>
              <a:rPr lang="en-US" sz="2800" dirty="0" err="1"/>
              <a:t>Dawood</a:t>
            </a:r>
            <a:r>
              <a:rPr lang="en-US" sz="2800" dirty="0"/>
              <a:t> </a:t>
            </a:r>
            <a:r>
              <a:rPr lang="en-US" sz="2800" dirty="0" err="1"/>
              <a:t>Essam</a:t>
            </a:r>
            <a:endParaRPr lang="en-US" sz="2800" dirty="0"/>
          </a:p>
          <a:p>
            <a:r>
              <a:rPr lang="en-US" sz="2800" dirty="0"/>
              <a:t>T.A. Antonio </a:t>
            </a:r>
            <a:r>
              <a:rPr lang="en-US" sz="2800" dirty="0" err="1"/>
              <a:t>Garas</a:t>
            </a:r>
            <a:endParaRPr lang="en-US" sz="2800" dirty="0"/>
          </a:p>
        </p:txBody>
      </p:sp>
    </p:spTree>
    <p:extLst>
      <p:ext uri="{BB962C8B-B14F-4D97-AF65-F5344CB8AC3E}">
        <p14:creationId xmlns:p14="http://schemas.microsoft.com/office/powerpoint/2010/main" val="2539607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Planning</a:t>
            </a:r>
          </a:p>
        </p:txBody>
      </p:sp>
      <p:graphicFrame>
        <p:nvGraphicFramePr>
          <p:cNvPr id="4" name="Table 3"/>
          <p:cNvGraphicFramePr>
            <a:graphicFrameLocks noGrp="1"/>
          </p:cNvGraphicFramePr>
          <p:nvPr>
            <p:extLst>
              <p:ext uri="{D42A27DB-BD31-4B8C-83A1-F6EECF244321}">
                <p14:modId xmlns:p14="http://schemas.microsoft.com/office/powerpoint/2010/main" val="4118903039"/>
              </p:ext>
            </p:extLst>
          </p:nvPr>
        </p:nvGraphicFramePr>
        <p:xfrm>
          <a:off x="1104900" y="1447478"/>
          <a:ext cx="9980682" cy="5197044"/>
        </p:xfrm>
        <a:graphic>
          <a:graphicData uri="http://schemas.openxmlformats.org/drawingml/2006/table">
            <a:tbl>
              <a:tblPr firstRow="1" firstCol="1" bandRow="1">
                <a:tableStyleId>{5C22544A-7EE6-4342-B048-85BDC9FD1C3A}</a:tableStyleId>
              </a:tblPr>
              <a:tblGrid>
                <a:gridCol w="354808">
                  <a:extLst>
                    <a:ext uri="{9D8B030D-6E8A-4147-A177-3AD203B41FA5}">
                      <a16:colId xmlns:a16="http://schemas.microsoft.com/office/drawing/2014/main" val="546928696"/>
                    </a:ext>
                  </a:extLst>
                </a:gridCol>
                <a:gridCol w="3483916">
                  <a:extLst>
                    <a:ext uri="{9D8B030D-6E8A-4147-A177-3AD203B41FA5}">
                      <a16:colId xmlns:a16="http://schemas.microsoft.com/office/drawing/2014/main" val="2244122711"/>
                    </a:ext>
                  </a:extLst>
                </a:gridCol>
                <a:gridCol w="1107455">
                  <a:extLst>
                    <a:ext uri="{9D8B030D-6E8A-4147-A177-3AD203B41FA5}">
                      <a16:colId xmlns:a16="http://schemas.microsoft.com/office/drawing/2014/main" val="604290383"/>
                    </a:ext>
                  </a:extLst>
                </a:gridCol>
                <a:gridCol w="1444230">
                  <a:extLst>
                    <a:ext uri="{9D8B030D-6E8A-4147-A177-3AD203B41FA5}">
                      <a16:colId xmlns:a16="http://schemas.microsoft.com/office/drawing/2014/main" val="4035635738"/>
                    </a:ext>
                  </a:extLst>
                </a:gridCol>
                <a:gridCol w="1427018">
                  <a:extLst>
                    <a:ext uri="{9D8B030D-6E8A-4147-A177-3AD203B41FA5}">
                      <a16:colId xmlns:a16="http://schemas.microsoft.com/office/drawing/2014/main" val="3001337199"/>
                    </a:ext>
                  </a:extLst>
                </a:gridCol>
                <a:gridCol w="762000">
                  <a:extLst>
                    <a:ext uri="{9D8B030D-6E8A-4147-A177-3AD203B41FA5}">
                      <a16:colId xmlns:a16="http://schemas.microsoft.com/office/drawing/2014/main" val="2838907370"/>
                    </a:ext>
                  </a:extLst>
                </a:gridCol>
                <a:gridCol w="1401255">
                  <a:extLst>
                    <a:ext uri="{9D8B030D-6E8A-4147-A177-3AD203B41FA5}">
                      <a16:colId xmlns:a16="http://schemas.microsoft.com/office/drawing/2014/main" val="3345228448"/>
                    </a:ext>
                  </a:extLst>
                </a:gridCol>
              </a:tblGrid>
              <a:tr h="621840">
                <a:tc>
                  <a:txBody>
                    <a:bodyPr/>
                    <a:lstStyle/>
                    <a:p>
                      <a:pPr marL="0" marR="0" algn="ctr">
                        <a:lnSpc>
                          <a:spcPct val="107000"/>
                        </a:lnSpc>
                        <a:spcBef>
                          <a:spcPts val="0"/>
                        </a:spcBef>
                        <a:spcAft>
                          <a:spcPts val="0"/>
                        </a:spcAft>
                      </a:pPr>
                      <a:r>
                        <a:rPr lang="en-US" sz="1200">
                          <a:effectLst/>
                        </a:rPr>
                        <a:t> </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Task Name</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Duration</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Start</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a:effectLst/>
                        </a:rPr>
                        <a:t>Finish</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dirty="0">
                          <a:effectLst/>
                        </a:rPr>
                        <a:t>Pred.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2000" dirty="0">
                          <a:effectLst/>
                        </a:rPr>
                        <a:t>Res.</a:t>
                      </a:r>
                    </a:p>
                    <a:p>
                      <a:pPr marL="0" marR="0" algn="ctr">
                        <a:lnSpc>
                          <a:spcPct val="107000"/>
                        </a:lnSpc>
                        <a:spcBef>
                          <a:spcPts val="0"/>
                        </a:spcBef>
                        <a:spcAft>
                          <a:spcPts val="0"/>
                        </a:spcAft>
                      </a:pPr>
                      <a:r>
                        <a:rPr lang="en-US" sz="2000" dirty="0">
                          <a:effectLst/>
                        </a:rPr>
                        <a:t>Names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2484060332"/>
                  </a:ext>
                </a:extLst>
              </a:tr>
              <a:tr h="840114">
                <a:tc>
                  <a:txBody>
                    <a:bodyPr/>
                    <a:lstStyle/>
                    <a:p>
                      <a:pPr marL="0" marR="0" algn="ctr">
                        <a:lnSpc>
                          <a:spcPct val="107000"/>
                        </a:lnSpc>
                        <a:spcBef>
                          <a:spcPts val="0"/>
                        </a:spcBef>
                        <a:spcAft>
                          <a:spcPts val="0"/>
                        </a:spcAft>
                      </a:pPr>
                      <a:r>
                        <a:rPr lang="en-US" sz="1800">
                          <a:effectLst/>
                        </a:rPr>
                        <a:t>11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collecting the used dataset and using required preprocessing need</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17-12-21</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dirty="0">
                          <a:effectLst/>
                        </a:rPr>
                        <a:t>Thu 06-01-22</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dirty="0">
                          <a:effectLst/>
                        </a:rPr>
                        <a:t>10</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amr,adham</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1686742769"/>
                  </a:ext>
                </a:extLst>
              </a:tr>
              <a:tr h="840114">
                <a:tc>
                  <a:txBody>
                    <a:bodyPr/>
                    <a:lstStyle/>
                    <a:p>
                      <a:pPr marL="0" marR="0" algn="ctr">
                        <a:lnSpc>
                          <a:spcPct val="107000"/>
                        </a:lnSpc>
                        <a:spcBef>
                          <a:spcPts val="0"/>
                        </a:spcBef>
                        <a:spcAft>
                          <a:spcPts val="0"/>
                        </a:spcAft>
                      </a:pPr>
                      <a:r>
                        <a:rPr lang="en-US" sz="1800">
                          <a:effectLst/>
                        </a:rPr>
                        <a:t>12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designing required software applicationwith full details and description</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Mon 31-01-22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18-02-22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a:lnSpc>
                          <a:spcPct val="107000"/>
                        </a:lnSpc>
                      </a:pPr>
                      <a:endParaRPr lang="en-US" sz="1800">
                        <a:effectLst/>
                        <a:latin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janna,tarek,mohamed</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2128095477"/>
                  </a:ext>
                </a:extLst>
              </a:tr>
              <a:tr h="1514552">
                <a:tc>
                  <a:txBody>
                    <a:bodyPr/>
                    <a:lstStyle/>
                    <a:p>
                      <a:pPr marL="0" marR="0" algn="ctr">
                        <a:lnSpc>
                          <a:spcPct val="107000"/>
                        </a:lnSpc>
                        <a:spcBef>
                          <a:spcPts val="0"/>
                        </a:spcBef>
                        <a:spcAft>
                          <a:spcPts val="0"/>
                        </a:spcAft>
                      </a:pPr>
                      <a:r>
                        <a:rPr lang="en-US" sz="1800">
                          <a:effectLst/>
                        </a:rPr>
                        <a:t>13</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implementation of selected algorithms of the required systems with pretrained model of the results of the raining phase including full features and controls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5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Mon 21-02-22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25-03-22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12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all students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616501849"/>
                  </a:ext>
                </a:extLst>
              </a:tr>
              <a:tr h="561423">
                <a:tc>
                  <a:txBody>
                    <a:bodyPr/>
                    <a:lstStyle/>
                    <a:p>
                      <a:pPr marL="0" marR="0" algn="ctr">
                        <a:lnSpc>
                          <a:spcPct val="107000"/>
                        </a:lnSpc>
                        <a:spcBef>
                          <a:spcPts val="0"/>
                        </a:spcBef>
                        <a:spcAft>
                          <a:spcPts val="0"/>
                        </a:spcAft>
                      </a:pPr>
                      <a:r>
                        <a:rPr lang="en-US" sz="1800">
                          <a:effectLst/>
                        </a:rPr>
                        <a:t>14</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testing the DL model, evaluating system performance</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2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Mon 28-03-22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08-04-22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13</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all students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142295139"/>
                  </a:ext>
                </a:extLst>
              </a:tr>
              <a:tr h="561423">
                <a:tc>
                  <a:txBody>
                    <a:bodyPr/>
                    <a:lstStyle/>
                    <a:p>
                      <a:pPr marL="0" marR="0" algn="ctr">
                        <a:lnSpc>
                          <a:spcPct val="107000"/>
                        </a:lnSpc>
                        <a:spcBef>
                          <a:spcPts val="0"/>
                        </a:spcBef>
                        <a:spcAft>
                          <a:spcPts val="0"/>
                        </a:spcAft>
                      </a:pPr>
                      <a:r>
                        <a:rPr lang="en-US" sz="1800">
                          <a:effectLst/>
                        </a:rPr>
                        <a:t>15</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project documentation and presentation</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3 wks</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Fri 08-04-22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a:effectLst/>
                        </a:rPr>
                        <a:t>Thu 28-04-22</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tc>
                  <a:txBody>
                    <a:bodyPr/>
                    <a:lstStyle/>
                    <a:p>
                      <a:pPr>
                        <a:lnSpc>
                          <a:spcPct val="107000"/>
                        </a:lnSpc>
                      </a:pPr>
                      <a:endParaRPr lang="en-US" sz="1800">
                        <a:effectLst/>
                        <a:latin typeface="Calibri" panose="020F0502020204030204" pitchFamily="34" charset="0"/>
                        <a:cs typeface="Arial" panose="020B0604020202020204" pitchFamily="34" charset="0"/>
                      </a:endParaRPr>
                    </a:p>
                  </a:txBody>
                  <a:tcPr marL="9525" marR="9525" marT="9525" marB="9525" anchor="ctr"/>
                </a:tc>
                <a:tc>
                  <a:txBody>
                    <a:bodyPr/>
                    <a:lstStyle/>
                    <a:p>
                      <a:pPr marL="0" marR="0" algn="ctr">
                        <a:lnSpc>
                          <a:spcPct val="107000"/>
                        </a:lnSpc>
                        <a:spcBef>
                          <a:spcPts val="0"/>
                        </a:spcBef>
                        <a:spcAft>
                          <a:spcPts val="0"/>
                        </a:spcAft>
                      </a:pPr>
                      <a:r>
                        <a:rPr lang="en-US" sz="1800" dirty="0">
                          <a:effectLst/>
                        </a:rPr>
                        <a:t>all students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3727083149"/>
                  </a:ext>
                </a:extLst>
              </a:tr>
            </a:tbl>
          </a:graphicData>
        </a:graphic>
      </p:graphicFrame>
    </p:spTree>
    <p:extLst>
      <p:ext uri="{BB962C8B-B14F-4D97-AF65-F5344CB8AC3E}">
        <p14:creationId xmlns:p14="http://schemas.microsoft.com/office/powerpoint/2010/main" val="2424086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Planning</a:t>
            </a:r>
          </a:p>
        </p:txBody>
      </p:sp>
      <p:pic>
        <p:nvPicPr>
          <p:cNvPr id="5" name="Picture 4"/>
          <p:cNvPicPr>
            <a:picLocks noChangeAspect="1"/>
          </p:cNvPicPr>
          <p:nvPr/>
        </p:nvPicPr>
        <p:blipFill>
          <a:blip r:embed="rId2"/>
          <a:stretch>
            <a:fillRect/>
          </a:stretch>
        </p:blipFill>
        <p:spPr>
          <a:xfrm>
            <a:off x="1104899" y="1599531"/>
            <a:ext cx="9980683" cy="4344069"/>
          </a:xfrm>
          <a:prstGeom prst="rect">
            <a:avLst/>
          </a:prstGeom>
        </p:spPr>
      </p:pic>
    </p:spTree>
    <p:extLst>
      <p:ext uri="{BB962C8B-B14F-4D97-AF65-F5344CB8AC3E}">
        <p14:creationId xmlns:p14="http://schemas.microsoft.com/office/powerpoint/2010/main" val="53800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Planning</a:t>
            </a:r>
          </a:p>
        </p:txBody>
      </p:sp>
      <p:pic>
        <p:nvPicPr>
          <p:cNvPr id="4" name="Picture 3"/>
          <p:cNvPicPr>
            <a:picLocks noChangeAspect="1"/>
          </p:cNvPicPr>
          <p:nvPr/>
        </p:nvPicPr>
        <p:blipFill>
          <a:blip r:embed="rId2"/>
          <a:stretch>
            <a:fillRect/>
          </a:stretch>
        </p:blipFill>
        <p:spPr>
          <a:xfrm>
            <a:off x="1104900" y="1810394"/>
            <a:ext cx="9980682" cy="3565170"/>
          </a:xfrm>
          <a:prstGeom prst="rect">
            <a:avLst/>
          </a:prstGeom>
        </p:spPr>
      </p:pic>
    </p:spTree>
    <p:extLst>
      <p:ext uri="{BB962C8B-B14F-4D97-AF65-F5344CB8AC3E}">
        <p14:creationId xmlns:p14="http://schemas.microsoft.com/office/powerpoint/2010/main" val="2092759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Planning</a:t>
            </a:r>
          </a:p>
        </p:txBody>
      </p:sp>
      <p:pic>
        <p:nvPicPr>
          <p:cNvPr id="4" name="Picture 3"/>
          <p:cNvPicPr>
            <a:picLocks noChangeAspect="1"/>
          </p:cNvPicPr>
          <p:nvPr/>
        </p:nvPicPr>
        <p:blipFill>
          <a:blip r:embed="rId2"/>
          <a:stretch>
            <a:fillRect/>
          </a:stretch>
        </p:blipFill>
        <p:spPr>
          <a:xfrm>
            <a:off x="1104900" y="1461910"/>
            <a:ext cx="9980682" cy="4738865"/>
          </a:xfrm>
          <a:prstGeom prst="rect">
            <a:avLst/>
          </a:prstGeom>
        </p:spPr>
      </p:pic>
    </p:spTree>
    <p:extLst>
      <p:ext uri="{BB962C8B-B14F-4D97-AF65-F5344CB8AC3E}">
        <p14:creationId xmlns:p14="http://schemas.microsoft.com/office/powerpoint/2010/main" val="4038101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Planning</a:t>
            </a:r>
          </a:p>
        </p:txBody>
      </p:sp>
      <p:pic>
        <p:nvPicPr>
          <p:cNvPr id="4" name="Picture 3"/>
          <p:cNvPicPr>
            <a:picLocks noChangeAspect="1"/>
          </p:cNvPicPr>
          <p:nvPr/>
        </p:nvPicPr>
        <p:blipFill>
          <a:blip r:embed="rId2"/>
          <a:stretch>
            <a:fillRect/>
          </a:stretch>
        </p:blipFill>
        <p:spPr>
          <a:xfrm>
            <a:off x="1104900" y="1699634"/>
            <a:ext cx="9980682" cy="4050002"/>
          </a:xfrm>
          <a:prstGeom prst="rect">
            <a:avLst/>
          </a:prstGeom>
        </p:spPr>
      </p:pic>
    </p:spTree>
    <p:extLst>
      <p:ext uri="{BB962C8B-B14F-4D97-AF65-F5344CB8AC3E}">
        <p14:creationId xmlns:p14="http://schemas.microsoft.com/office/powerpoint/2010/main" val="3557306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Literature review</a:t>
            </a:r>
          </a:p>
        </p:txBody>
      </p:sp>
    </p:spTree>
    <p:extLst>
      <p:ext uri="{BB962C8B-B14F-4D97-AF65-F5344CB8AC3E}">
        <p14:creationId xmlns:p14="http://schemas.microsoft.com/office/powerpoint/2010/main" val="410605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04900" y="37011"/>
            <a:ext cx="9980682" cy="1096962"/>
          </a:xfrm>
        </p:spPr>
        <p:txBody>
          <a:bodyPr>
            <a:normAutofit/>
          </a:bodyPr>
          <a:lstStyle/>
          <a:p>
            <a:r>
              <a:rPr lang="en-US" sz="3600" dirty="0"/>
              <a:t>Literature review</a:t>
            </a:r>
          </a:p>
        </p:txBody>
      </p:sp>
      <p:sp>
        <p:nvSpPr>
          <p:cNvPr id="14" name="Content Placeholder 13"/>
          <p:cNvSpPr>
            <a:spLocks noGrp="1"/>
          </p:cNvSpPr>
          <p:nvPr>
            <p:ph idx="1"/>
          </p:nvPr>
        </p:nvSpPr>
        <p:spPr>
          <a:xfrm>
            <a:off x="1104899" y="1547949"/>
            <a:ext cx="10241973" cy="4769724"/>
          </a:xfrm>
        </p:spPr>
        <p:txBody>
          <a:bodyPr>
            <a:normAutofit/>
          </a:bodyPr>
          <a:lstStyle/>
          <a:p>
            <a:r>
              <a:rPr lang="en-US" sz="2800" dirty="0"/>
              <a:t>Many SISR methods have been studied long before and still used, such as </a:t>
            </a:r>
            <a:r>
              <a:rPr lang="en-US" sz="2800" b="1" dirty="0" err="1"/>
              <a:t>bicubic</a:t>
            </a:r>
            <a:r>
              <a:rPr lang="en-US" sz="2800" dirty="0"/>
              <a:t> which is based on interpolation.</a:t>
            </a:r>
          </a:p>
          <a:p>
            <a:r>
              <a:rPr lang="en-US" sz="2900" dirty="0"/>
              <a:t>Meanwhile, there are some widely used learning methods, such as </a:t>
            </a:r>
            <a:r>
              <a:rPr lang="en-US" sz="2900" b="1" dirty="0"/>
              <a:t>nearest neighbor </a:t>
            </a:r>
            <a:r>
              <a:rPr lang="en-US" sz="2900" dirty="0"/>
              <a:t>which assume that there exists a transformation between LR and HR patches.</a:t>
            </a:r>
          </a:p>
          <a:p>
            <a:r>
              <a:rPr lang="en-US" sz="2900" dirty="0"/>
              <a:t>Recently, </a:t>
            </a:r>
            <a:r>
              <a:rPr lang="en-US" sz="2900" b="1" dirty="0"/>
              <a:t>deep learning </a:t>
            </a:r>
            <a:r>
              <a:rPr lang="en-US" sz="2900" dirty="0"/>
              <a:t>(DL) has demonstrated better performance than traditional machine learning models in many artificial intelligence fields, including computer vision prompting the State-Of-The-Art.</a:t>
            </a:r>
          </a:p>
        </p:txBody>
      </p:sp>
    </p:spTree>
    <p:extLst>
      <p:ext uri="{BB962C8B-B14F-4D97-AF65-F5344CB8AC3E}">
        <p14:creationId xmlns:p14="http://schemas.microsoft.com/office/powerpoint/2010/main" val="4266141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04900" y="37011"/>
            <a:ext cx="9980682" cy="1096962"/>
          </a:xfrm>
        </p:spPr>
        <p:txBody>
          <a:bodyPr>
            <a:normAutofit/>
          </a:bodyPr>
          <a:lstStyle/>
          <a:p>
            <a:r>
              <a:rPr lang="en-US" sz="3600" dirty="0"/>
              <a:t>Literature review</a:t>
            </a:r>
          </a:p>
        </p:txBody>
      </p:sp>
      <p:sp>
        <p:nvSpPr>
          <p:cNvPr id="14" name="Content Placeholder 13"/>
          <p:cNvSpPr>
            <a:spLocks noGrp="1"/>
          </p:cNvSpPr>
          <p:nvPr>
            <p:ph idx="1"/>
          </p:nvPr>
        </p:nvSpPr>
        <p:spPr>
          <a:xfrm>
            <a:off x="1104899" y="1547949"/>
            <a:ext cx="10241973" cy="4769724"/>
          </a:xfrm>
        </p:spPr>
        <p:txBody>
          <a:bodyPr>
            <a:normAutofit/>
          </a:bodyPr>
          <a:lstStyle/>
          <a:p>
            <a:r>
              <a:rPr lang="en-US" sz="2800" dirty="0"/>
              <a:t>We will discuss the following deep learning models</a:t>
            </a:r>
            <a:endParaRPr lang="en-US" sz="2400" dirty="0"/>
          </a:p>
          <a:p>
            <a:pPr lvl="1">
              <a:buFont typeface="Wingdings" panose="05000000000000000000" pitchFamily="2" charset="2"/>
              <a:buChar char="Ø"/>
            </a:pPr>
            <a:r>
              <a:rPr lang="en-US" sz="2400" dirty="0"/>
              <a:t>SRCNN</a:t>
            </a:r>
          </a:p>
          <a:p>
            <a:pPr lvl="1">
              <a:buFont typeface="Wingdings" panose="05000000000000000000" pitchFamily="2" charset="2"/>
              <a:buChar char="Ø"/>
            </a:pPr>
            <a:r>
              <a:rPr lang="en-US" sz="2400" dirty="0"/>
              <a:t>Auto encoder</a:t>
            </a:r>
          </a:p>
          <a:p>
            <a:pPr lvl="1">
              <a:buFont typeface="Wingdings" panose="05000000000000000000" pitchFamily="2" charset="2"/>
              <a:buChar char="Ø"/>
            </a:pPr>
            <a:r>
              <a:rPr lang="en-US" sz="2400" dirty="0" smtClean="0"/>
              <a:t>RDN</a:t>
            </a:r>
            <a:endParaRPr lang="en-US" sz="2400" dirty="0"/>
          </a:p>
          <a:p>
            <a:pPr lvl="1">
              <a:buFont typeface="Wingdings" panose="05000000000000000000" pitchFamily="2" charset="2"/>
              <a:buChar char="Ø"/>
            </a:pPr>
            <a:r>
              <a:rPr lang="en-US" sz="2400" dirty="0"/>
              <a:t>GAN</a:t>
            </a:r>
          </a:p>
          <a:p>
            <a:pPr lvl="1">
              <a:buFont typeface="Wingdings" panose="05000000000000000000" pitchFamily="2" charset="2"/>
              <a:buChar char="Ø"/>
            </a:pPr>
            <a:r>
              <a:rPr lang="en-US" sz="2400" dirty="0" smtClean="0"/>
              <a:t>EDSR</a:t>
            </a:r>
            <a:endParaRPr lang="en-US" sz="2400" dirty="0"/>
          </a:p>
          <a:p>
            <a:r>
              <a:rPr lang="en-US" sz="2800" dirty="0"/>
              <a:t>As well as some lightweight models for SR:</a:t>
            </a:r>
          </a:p>
          <a:p>
            <a:pPr lvl="1">
              <a:buFont typeface="Wingdings" panose="05000000000000000000" pitchFamily="2" charset="2"/>
              <a:buChar char="Ø"/>
            </a:pPr>
            <a:r>
              <a:rPr lang="en-US" sz="2400" dirty="0"/>
              <a:t>Lightweight with MSAN</a:t>
            </a:r>
          </a:p>
          <a:p>
            <a:pPr lvl="1">
              <a:buFont typeface="Wingdings" panose="05000000000000000000" pitchFamily="2" charset="2"/>
              <a:buChar char="Ø"/>
            </a:pPr>
            <a:r>
              <a:rPr lang="en-US" sz="2400" dirty="0"/>
              <a:t>CNN-based lightweight neural networks</a:t>
            </a:r>
          </a:p>
          <a:p>
            <a:pPr lvl="1">
              <a:buFont typeface="Wingdings" panose="05000000000000000000" pitchFamily="2" charset="2"/>
              <a:buChar char="Ø"/>
            </a:pPr>
            <a:r>
              <a:rPr lang="en-US" sz="2400" dirty="0" err="1"/>
              <a:t>Slwrs</a:t>
            </a:r>
            <a:endParaRPr lang="en-US" sz="2400" dirty="0"/>
          </a:p>
        </p:txBody>
      </p:sp>
    </p:spTree>
    <p:extLst>
      <p:ext uri="{BB962C8B-B14F-4D97-AF65-F5344CB8AC3E}">
        <p14:creationId xmlns:p14="http://schemas.microsoft.com/office/powerpoint/2010/main" val="2559786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1157" y="2164082"/>
            <a:ext cx="8144134" cy="1373070"/>
          </a:xfrm>
        </p:spPr>
        <p:txBody>
          <a:bodyPr>
            <a:normAutofit/>
          </a:bodyPr>
          <a:lstStyle/>
          <a:p>
            <a:pPr lvl="1"/>
            <a:r>
              <a:rPr lang="en-US" sz="4400" kern="1200" cap="all" dirty="0">
                <a:solidFill>
                  <a:schemeClr val="tx1"/>
                </a:solidFill>
                <a:latin typeface="+mj-lt"/>
                <a:ea typeface="+mj-ea"/>
                <a:cs typeface="+mj-cs"/>
              </a:rPr>
              <a:t>Interpolation based SISR</a:t>
            </a:r>
          </a:p>
        </p:txBody>
      </p:sp>
      <p:sp>
        <p:nvSpPr>
          <p:cNvPr id="3" name="TextBox 2"/>
          <p:cNvSpPr txBox="1"/>
          <p:nvPr/>
        </p:nvSpPr>
        <p:spPr>
          <a:xfrm>
            <a:off x="1248358" y="3177117"/>
            <a:ext cx="5110878" cy="1107996"/>
          </a:xfrm>
          <a:prstGeom prst="rect">
            <a:avLst/>
          </a:prstGeom>
          <a:noFill/>
        </p:spPr>
        <p:txBody>
          <a:bodyPr wrap="square" rtlCol="0">
            <a:spAutoFit/>
          </a:bodyPr>
          <a:lstStyle/>
          <a:p>
            <a:pPr lvl="1">
              <a:buFont typeface="Wingdings" panose="05000000000000000000" pitchFamily="2" charset="2"/>
              <a:buChar char="Ø"/>
            </a:pPr>
            <a:r>
              <a:rPr lang="en-US" sz="2400" dirty="0"/>
              <a:t>Nearest neighbor</a:t>
            </a:r>
          </a:p>
          <a:p>
            <a:pPr lvl="1">
              <a:buFont typeface="Wingdings" panose="05000000000000000000" pitchFamily="2" charset="2"/>
              <a:buChar char="Ø"/>
            </a:pPr>
            <a:r>
              <a:rPr lang="en-US" sz="2400" dirty="0" err="1"/>
              <a:t>Bicubic</a:t>
            </a:r>
            <a:endParaRPr lang="en-US" sz="2400" dirty="0"/>
          </a:p>
          <a:p>
            <a:endParaRPr lang="en-US" dirty="0"/>
          </a:p>
        </p:txBody>
      </p:sp>
    </p:spTree>
    <p:extLst>
      <p:ext uri="{BB962C8B-B14F-4D97-AF65-F5344CB8AC3E}">
        <p14:creationId xmlns:p14="http://schemas.microsoft.com/office/powerpoint/2010/main" val="3369691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1) Nearest neighbor</a:t>
            </a:r>
          </a:p>
        </p:txBody>
      </p:sp>
      <p:sp>
        <p:nvSpPr>
          <p:cNvPr id="3" name="Content Placeholder 2"/>
          <p:cNvSpPr>
            <a:spLocks noGrp="1"/>
          </p:cNvSpPr>
          <p:nvPr>
            <p:ph idx="1"/>
          </p:nvPr>
        </p:nvSpPr>
        <p:spPr/>
        <p:txBody>
          <a:bodyPr/>
          <a:lstStyle/>
          <a:p>
            <a:r>
              <a:rPr lang="en-US" sz="2800" dirty="0"/>
              <a:t>Nearest neighbor interpolation is the simplest type of interpolation </a:t>
            </a:r>
          </a:p>
          <a:p>
            <a:r>
              <a:rPr lang="en-US" sz="2800" dirty="0"/>
              <a:t>it is the quickest algorithm, but typically yields the poorest image quality. </a:t>
            </a:r>
          </a:p>
          <a:p>
            <a:r>
              <a:rPr lang="en-US" sz="2800" dirty="0"/>
              <a:t>the pixel we interpolate will have a value equal to the nearest known pixel value.</a:t>
            </a:r>
          </a:p>
          <a:p>
            <a:pPr marL="0" indent="0">
              <a:buNone/>
            </a:pPr>
            <a:endParaRPr lang="en-US" sz="2800" dirty="0"/>
          </a:p>
        </p:txBody>
      </p:sp>
      <p:sp>
        <p:nvSpPr>
          <p:cNvPr id="5" name="TextBox 4">
            <a:extLst>
              <a:ext uri="{FF2B5EF4-FFF2-40B4-BE49-F238E27FC236}">
                <a16:creationId xmlns:a16="http://schemas.microsoft.com/office/drawing/2014/main" id="{AEB87649-0962-4279-8C7B-8006C4AAD31A}"/>
              </a:ext>
            </a:extLst>
          </p:cNvPr>
          <p:cNvSpPr txBox="1"/>
          <p:nvPr/>
        </p:nvSpPr>
        <p:spPr>
          <a:xfrm>
            <a:off x="0" y="6258580"/>
            <a:ext cx="5763491" cy="523220"/>
          </a:xfrm>
          <a:prstGeom prst="rect">
            <a:avLst/>
          </a:prstGeom>
          <a:noFill/>
        </p:spPr>
        <p:txBody>
          <a:bodyPr wrap="square" rtlCol="0">
            <a:spAutoFit/>
          </a:bodyPr>
          <a:lstStyle/>
          <a:p>
            <a:pPr algn="l"/>
            <a:r>
              <a:rPr lang="en-US" sz="1400" b="0" i="0" dirty="0">
                <a:solidFill>
                  <a:srgbClr val="111111"/>
                </a:solidFill>
                <a:effectLst/>
                <a:latin typeface="Roboto" panose="02000000000000000000" pitchFamily="2" charset="0"/>
              </a:rPr>
              <a:t>Computational Time Complexity of Image Interpolation </a:t>
            </a:r>
            <a:r>
              <a:rPr lang="en-US" sz="1400" dirty="0">
                <a:latin typeface="Roboto" panose="02000000000000000000" pitchFamily="2" charset="0"/>
                <a:ea typeface="Roboto" panose="02000000000000000000" pitchFamily="2" charset="0"/>
              </a:rPr>
              <a:t>Algorithms,</a:t>
            </a:r>
          </a:p>
          <a:p>
            <a:pPr algn="l"/>
            <a:r>
              <a:rPr lang="en-US" sz="1400" dirty="0">
                <a:latin typeface="Roboto" panose="02000000000000000000" pitchFamily="2" charset="0"/>
                <a:ea typeface="Roboto" panose="02000000000000000000" pitchFamily="2" charset="0"/>
              </a:rPr>
              <a:t>by Pankaj </a:t>
            </a:r>
            <a:r>
              <a:rPr lang="en-US" sz="1400" dirty="0" err="1">
                <a:latin typeface="Roboto" panose="02000000000000000000" pitchFamily="2" charset="0"/>
                <a:ea typeface="Roboto" panose="02000000000000000000" pitchFamily="2" charset="0"/>
              </a:rPr>
              <a:t>Parsania</a:t>
            </a:r>
            <a:r>
              <a:rPr lang="en-US" sz="1400" dirty="0">
                <a:latin typeface="Roboto" panose="02000000000000000000" pitchFamily="2" charset="0"/>
                <a:ea typeface="Roboto" panose="02000000000000000000" pitchFamily="2" charset="0"/>
              </a:rPr>
              <a:t> ,2018</a:t>
            </a:r>
          </a:p>
        </p:txBody>
      </p:sp>
    </p:spTree>
    <p:extLst>
      <p:ext uri="{BB962C8B-B14F-4D97-AF65-F5344CB8AC3E}">
        <p14:creationId xmlns:p14="http://schemas.microsoft.com/office/powerpoint/2010/main" val="265650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Agenda</a:t>
            </a:r>
          </a:p>
        </p:txBody>
      </p:sp>
      <p:sp>
        <p:nvSpPr>
          <p:cNvPr id="3" name="Content Placeholder 2"/>
          <p:cNvSpPr>
            <a:spLocks noGrp="1"/>
          </p:cNvSpPr>
          <p:nvPr>
            <p:ph idx="1"/>
          </p:nvPr>
        </p:nvSpPr>
        <p:spPr>
          <a:xfrm>
            <a:off x="1104900" y="1600200"/>
            <a:ext cx="10241973" cy="4911436"/>
          </a:xfrm>
        </p:spPr>
        <p:txBody>
          <a:bodyPr numCol="2">
            <a:normAutofit/>
          </a:bodyPr>
          <a:lstStyle/>
          <a:p>
            <a:r>
              <a:rPr lang="en-US" sz="2800" dirty="0"/>
              <a:t>Introduction</a:t>
            </a:r>
          </a:p>
          <a:p>
            <a:r>
              <a:rPr lang="en-US" sz="2800" dirty="0"/>
              <a:t>Applications</a:t>
            </a:r>
          </a:p>
          <a:p>
            <a:r>
              <a:rPr lang="en-US" sz="2800" dirty="0"/>
              <a:t>Background</a:t>
            </a:r>
          </a:p>
          <a:p>
            <a:r>
              <a:rPr lang="en-US" sz="2800" dirty="0"/>
              <a:t>Motivation</a:t>
            </a:r>
          </a:p>
          <a:p>
            <a:r>
              <a:rPr lang="en-US" sz="2800" dirty="0"/>
              <a:t>Objective</a:t>
            </a:r>
          </a:p>
          <a:p>
            <a:r>
              <a:rPr lang="en-US" sz="2800" dirty="0"/>
              <a:t>Problem Statement</a:t>
            </a:r>
          </a:p>
          <a:p>
            <a:r>
              <a:rPr lang="en-US" sz="2800" dirty="0"/>
              <a:t>Problem Solution</a:t>
            </a:r>
          </a:p>
          <a:p>
            <a:r>
              <a:rPr lang="en-US" sz="2800" dirty="0"/>
              <a:t>Planning</a:t>
            </a:r>
          </a:p>
          <a:p>
            <a:endParaRPr lang="en-US" sz="2800" dirty="0"/>
          </a:p>
          <a:p>
            <a:endParaRPr lang="en-US" sz="2800" dirty="0"/>
          </a:p>
          <a:p>
            <a:pPr marL="457200" lvl="1" indent="0">
              <a:buNone/>
            </a:pPr>
            <a:endParaRPr lang="en-US" sz="2400" dirty="0"/>
          </a:p>
          <a:p>
            <a:pPr lvl="1">
              <a:buFont typeface="Wingdings" panose="05000000000000000000" pitchFamily="2" charset="2"/>
              <a:buChar char="Ø"/>
            </a:pPr>
            <a:endParaRPr lang="en-US" sz="2400" dirty="0"/>
          </a:p>
          <a:p>
            <a:pPr lvl="1">
              <a:buFont typeface="Wingdings" panose="05000000000000000000" pitchFamily="2" charset="2"/>
              <a:buChar char="Ø"/>
            </a:pPr>
            <a:endParaRPr lang="en-US" sz="2400" dirty="0"/>
          </a:p>
          <a:p>
            <a:endParaRPr lang="en-US" dirty="0"/>
          </a:p>
        </p:txBody>
      </p:sp>
    </p:spTree>
    <p:extLst>
      <p:ext uri="{BB962C8B-B14F-4D97-AF65-F5344CB8AC3E}">
        <p14:creationId xmlns:p14="http://schemas.microsoft.com/office/powerpoint/2010/main" val="4006933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29922-FA91-4A72-838D-10FF1DBFA978}"/>
              </a:ext>
            </a:extLst>
          </p:cNvPr>
          <p:cNvSpPr>
            <a:spLocks noGrp="1"/>
          </p:cNvSpPr>
          <p:nvPr>
            <p:ph type="title"/>
          </p:nvPr>
        </p:nvSpPr>
        <p:spPr>
          <a:xfrm>
            <a:off x="1104900" y="63996"/>
            <a:ext cx="9980682" cy="1096962"/>
          </a:xfrm>
        </p:spPr>
        <p:txBody>
          <a:bodyPr>
            <a:normAutofit/>
          </a:bodyPr>
          <a:lstStyle/>
          <a:p>
            <a:r>
              <a:rPr lang="en-US" sz="3600" dirty="0"/>
              <a:t>1) Nearest neighbor</a:t>
            </a:r>
          </a:p>
        </p:txBody>
      </p:sp>
      <p:sp>
        <p:nvSpPr>
          <p:cNvPr id="6" name="TextBox 5">
            <a:extLst>
              <a:ext uri="{FF2B5EF4-FFF2-40B4-BE49-F238E27FC236}">
                <a16:creationId xmlns:a16="http://schemas.microsoft.com/office/drawing/2014/main" id="{7AA21BEE-3E37-4A30-B336-33753F4F1CA8}"/>
              </a:ext>
            </a:extLst>
          </p:cNvPr>
          <p:cNvSpPr txBox="1"/>
          <p:nvPr/>
        </p:nvSpPr>
        <p:spPr>
          <a:xfrm>
            <a:off x="0" y="5590859"/>
            <a:ext cx="10643519" cy="984885"/>
          </a:xfrm>
          <a:prstGeom prst="rect">
            <a:avLst/>
          </a:prstGeom>
          <a:noFill/>
        </p:spPr>
        <p:txBody>
          <a:bodyPr wrap="square" rtlCol="0">
            <a:spAutoFit/>
          </a:bodyPr>
          <a:lstStyle/>
          <a:p>
            <a:r>
              <a:rPr lang="en-US" sz="2000" b="1" dirty="0" err="1"/>
              <a:t>SourceCoord_x</a:t>
            </a:r>
            <a:r>
              <a:rPr lang="en-US" sz="2000" b="1" dirty="0"/>
              <a:t> = (</a:t>
            </a:r>
            <a:r>
              <a:rPr lang="en-US" sz="2000" b="1" dirty="0" err="1"/>
              <a:t>destinationCoord</a:t>
            </a:r>
            <a:r>
              <a:rPr lang="en-US" sz="2000" b="1" dirty="0"/>
              <a:t>/</a:t>
            </a:r>
            <a:r>
              <a:rPr lang="en-US" sz="2000" b="1" dirty="0" err="1"/>
              <a:t>destinationlength</a:t>
            </a:r>
            <a:r>
              <a:rPr lang="en-US" sz="2000" b="1" dirty="0"/>
              <a:t>)*</a:t>
            </a:r>
            <a:r>
              <a:rPr lang="en-US" sz="2000" b="1" dirty="0" err="1"/>
              <a:t>SourceLength</a:t>
            </a:r>
            <a:endParaRPr lang="en-US" sz="2000" b="1" dirty="0"/>
          </a:p>
          <a:p>
            <a:r>
              <a:rPr lang="en-US" sz="2000" b="1" dirty="0" err="1"/>
              <a:t>SourceCoord_y</a:t>
            </a:r>
            <a:r>
              <a:rPr lang="en-US" sz="2000" b="1" dirty="0"/>
              <a:t> = (</a:t>
            </a:r>
            <a:r>
              <a:rPr lang="en-US" sz="2000" b="1" dirty="0" err="1"/>
              <a:t>destinationCoord</a:t>
            </a:r>
            <a:r>
              <a:rPr lang="en-US" sz="2000" b="1" dirty="0"/>
              <a:t>/</a:t>
            </a:r>
            <a:r>
              <a:rPr lang="en-US" sz="2000" b="1" dirty="0" err="1"/>
              <a:t>destinationlength</a:t>
            </a:r>
            <a:r>
              <a:rPr lang="en-US" sz="2000" b="1" dirty="0"/>
              <a:t>)*</a:t>
            </a:r>
            <a:r>
              <a:rPr lang="en-US" sz="2000" b="1" dirty="0" err="1"/>
              <a:t>SourceLength</a:t>
            </a:r>
            <a:endParaRPr lang="en-US" sz="2000" b="1" dirty="0"/>
          </a:p>
          <a:p>
            <a:endParaRPr lang="en-US" dirty="0"/>
          </a:p>
        </p:txBody>
      </p:sp>
      <p:sp>
        <p:nvSpPr>
          <p:cNvPr id="3" name="TextBox 2"/>
          <p:cNvSpPr txBox="1"/>
          <p:nvPr/>
        </p:nvSpPr>
        <p:spPr>
          <a:xfrm>
            <a:off x="3799987" y="4141982"/>
            <a:ext cx="4452644" cy="1538883"/>
          </a:xfrm>
          <a:prstGeom prst="rect">
            <a:avLst/>
          </a:prstGeom>
          <a:noFill/>
        </p:spPr>
        <p:txBody>
          <a:bodyPr wrap="square" rtlCol="0">
            <a:spAutoFit/>
          </a:bodyPr>
          <a:lstStyle/>
          <a:p>
            <a:r>
              <a:rPr lang="en-US" sz="2000" b="1" dirty="0"/>
              <a:t>For example:</a:t>
            </a:r>
          </a:p>
          <a:p>
            <a:r>
              <a:rPr lang="en-US" sz="2800" dirty="0"/>
              <a:t>5.5/8*4=2.75</a:t>
            </a:r>
            <a:endParaRPr lang="en-US" sz="2800" b="1" dirty="0"/>
          </a:p>
          <a:p>
            <a:r>
              <a:rPr lang="en-US" sz="2800" dirty="0"/>
              <a:t>4.5/8*4=2.25</a:t>
            </a:r>
          </a:p>
          <a:p>
            <a:endParaRPr lang="en-US" b="1" dirty="0"/>
          </a:p>
        </p:txBody>
      </p:sp>
      <p:graphicFrame>
        <p:nvGraphicFramePr>
          <p:cNvPr id="4" name="Table 6">
            <a:extLst>
              <a:ext uri="{FF2B5EF4-FFF2-40B4-BE49-F238E27FC236}">
                <a16:creationId xmlns:a16="http://schemas.microsoft.com/office/drawing/2014/main" id="{D9E7C167-5CA0-457A-901E-9BEFDD21587B}"/>
              </a:ext>
            </a:extLst>
          </p:cNvPr>
          <p:cNvGraphicFramePr>
            <a:graphicFrameLocks noGrp="1"/>
          </p:cNvGraphicFramePr>
          <p:nvPr/>
        </p:nvGraphicFramePr>
        <p:xfrm>
          <a:off x="1072750" y="2265177"/>
          <a:ext cx="1828800" cy="1828800"/>
        </p:xfrm>
        <a:graphic>
          <a:graphicData uri="http://schemas.openxmlformats.org/drawingml/2006/table">
            <a:tbl>
              <a:tblPr firstRow="1" bandRow="1">
                <a:tableStyleId>{5C22544A-7EE6-4342-B048-85BDC9FD1C3A}</a:tableStyleId>
              </a:tblPr>
              <a:tblGrid>
                <a:gridCol w="457200">
                  <a:extLst>
                    <a:ext uri="{9D8B030D-6E8A-4147-A177-3AD203B41FA5}">
                      <a16:colId xmlns:a16="http://schemas.microsoft.com/office/drawing/2014/main" val="555856040"/>
                    </a:ext>
                  </a:extLst>
                </a:gridCol>
                <a:gridCol w="457200">
                  <a:extLst>
                    <a:ext uri="{9D8B030D-6E8A-4147-A177-3AD203B41FA5}">
                      <a16:colId xmlns:a16="http://schemas.microsoft.com/office/drawing/2014/main" val="2152693103"/>
                    </a:ext>
                  </a:extLst>
                </a:gridCol>
                <a:gridCol w="457200">
                  <a:extLst>
                    <a:ext uri="{9D8B030D-6E8A-4147-A177-3AD203B41FA5}">
                      <a16:colId xmlns:a16="http://schemas.microsoft.com/office/drawing/2014/main" val="3212823163"/>
                    </a:ext>
                  </a:extLst>
                </a:gridCol>
                <a:gridCol w="457200">
                  <a:extLst>
                    <a:ext uri="{9D8B030D-6E8A-4147-A177-3AD203B41FA5}">
                      <a16:colId xmlns:a16="http://schemas.microsoft.com/office/drawing/2014/main" val="481557627"/>
                    </a:ext>
                  </a:extLst>
                </a:gridCol>
              </a:tblGrid>
              <a:tr h="458154">
                <a:tc>
                  <a:txBody>
                    <a:bodyPr/>
                    <a:lstStyle/>
                    <a:p>
                      <a:endParaRPr lang="en-US" dirty="0"/>
                    </a:p>
                  </a:txBody>
                  <a:tcPr>
                    <a:solidFill>
                      <a:srgbClr val="DAE8FC"/>
                    </a:solidFill>
                  </a:tcPr>
                </a:tc>
                <a:tc>
                  <a:txBody>
                    <a:bodyPr/>
                    <a:lstStyle/>
                    <a:p>
                      <a:endParaRPr lang="en-US" dirty="0"/>
                    </a:p>
                  </a:txBody>
                  <a:tcPr>
                    <a:solidFill>
                      <a:srgbClr val="6A00FF"/>
                    </a:solidFill>
                  </a:tcPr>
                </a:tc>
                <a:tc>
                  <a:txBody>
                    <a:bodyPr/>
                    <a:lstStyle/>
                    <a:p>
                      <a:endParaRPr lang="en-US" dirty="0"/>
                    </a:p>
                  </a:txBody>
                  <a:tcPr>
                    <a:solidFill>
                      <a:srgbClr val="A20025"/>
                    </a:solidFill>
                  </a:tcPr>
                </a:tc>
                <a:tc>
                  <a:txBody>
                    <a:bodyPr/>
                    <a:lstStyle/>
                    <a:p>
                      <a:endParaRPr lang="en-US" dirty="0"/>
                    </a:p>
                  </a:txBody>
                  <a:tcPr>
                    <a:solidFill>
                      <a:srgbClr val="00B050"/>
                    </a:solidFill>
                  </a:tcPr>
                </a:tc>
                <a:extLst>
                  <a:ext uri="{0D108BD9-81ED-4DB2-BD59-A6C34878D82A}">
                    <a16:rowId xmlns:a16="http://schemas.microsoft.com/office/drawing/2014/main" val="4052438572"/>
                  </a:ext>
                </a:extLst>
              </a:tr>
              <a:tr h="456882">
                <a:tc>
                  <a:txBody>
                    <a:bodyPr/>
                    <a:lstStyle/>
                    <a:p>
                      <a:endParaRPr lang="en-US" dirty="0"/>
                    </a:p>
                  </a:txBody>
                  <a:tcPr>
                    <a:solidFill>
                      <a:srgbClr val="FFAF0A"/>
                    </a:solidFill>
                  </a:tcPr>
                </a:tc>
                <a:tc>
                  <a:txBody>
                    <a:bodyPr/>
                    <a:lstStyle/>
                    <a:p>
                      <a:endParaRPr lang="en-US" dirty="0"/>
                    </a:p>
                  </a:txBody>
                  <a:tcPr>
                    <a:solidFill>
                      <a:srgbClr val="008A00"/>
                    </a:solidFill>
                  </a:tcPr>
                </a:tc>
                <a:tc>
                  <a:txBody>
                    <a:bodyPr/>
                    <a:lstStyle/>
                    <a:p>
                      <a:endParaRPr lang="en-US" dirty="0"/>
                    </a:p>
                  </a:txBody>
                  <a:tcPr>
                    <a:solidFill>
                      <a:schemeClr val="bg2">
                        <a:lumMod val="50000"/>
                      </a:schemeClr>
                    </a:solidFill>
                  </a:tcPr>
                </a:tc>
                <a:tc>
                  <a:txBody>
                    <a:bodyPr/>
                    <a:lstStyle/>
                    <a:p>
                      <a:endParaRPr lang="en-US" dirty="0"/>
                    </a:p>
                  </a:txBody>
                  <a:tcPr>
                    <a:solidFill>
                      <a:schemeClr val="bg2">
                        <a:lumMod val="25000"/>
                      </a:schemeClr>
                    </a:solidFill>
                  </a:tcPr>
                </a:tc>
                <a:extLst>
                  <a:ext uri="{0D108BD9-81ED-4DB2-BD59-A6C34878D82A}">
                    <a16:rowId xmlns:a16="http://schemas.microsoft.com/office/drawing/2014/main" val="2283722376"/>
                  </a:ext>
                </a:extLst>
              </a:tr>
              <a:tr h="456882">
                <a:tc>
                  <a:txBody>
                    <a:bodyPr/>
                    <a:lstStyle/>
                    <a:p>
                      <a:endParaRPr lang="en-US" dirty="0"/>
                    </a:p>
                  </a:txBody>
                  <a:tcPr>
                    <a:solidFill>
                      <a:schemeClr val="accent5">
                        <a:lumMod val="40000"/>
                        <a:lumOff val="60000"/>
                      </a:schemeClr>
                    </a:solidFill>
                  </a:tcPr>
                </a:tc>
                <a:tc>
                  <a:txBody>
                    <a:bodyPr/>
                    <a:lstStyle/>
                    <a:p>
                      <a:endParaRPr lang="en-US" dirty="0"/>
                    </a:p>
                  </a:txBody>
                  <a:tcPr>
                    <a:solidFill>
                      <a:schemeClr val="accent5">
                        <a:lumMod val="75000"/>
                      </a:schemeClr>
                    </a:solidFill>
                  </a:tcPr>
                </a:tc>
                <a:tc>
                  <a:txBody>
                    <a:bodyPr/>
                    <a:lstStyle/>
                    <a:p>
                      <a:endParaRPr lang="en-US" dirty="0"/>
                    </a:p>
                  </a:txBody>
                  <a:tcPr>
                    <a:solidFill>
                      <a:srgbClr val="B9DDAB"/>
                    </a:solidFill>
                  </a:tcPr>
                </a:tc>
                <a:tc>
                  <a:txBody>
                    <a:bodyPr/>
                    <a:lstStyle/>
                    <a:p>
                      <a:endParaRPr lang="en-US" dirty="0"/>
                    </a:p>
                  </a:txBody>
                  <a:tcPr>
                    <a:solidFill>
                      <a:srgbClr val="DAE8FC"/>
                    </a:solidFill>
                  </a:tcPr>
                </a:tc>
                <a:extLst>
                  <a:ext uri="{0D108BD9-81ED-4DB2-BD59-A6C34878D82A}">
                    <a16:rowId xmlns:a16="http://schemas.microsoft.com/office/drawing/2014/main" val="684562588"/>
                  </a:ext>
                </a:extLst>
              </a:tr>
              <a:tr h="456882">
                <a:tc>
                  <a:txBody>
                    <a:bodyPr/>
                    <a:lstStyle/>
                    <a:p>
                      <a:endParaRPr lang="en-US" dirty="0"/>
                    </a:p>
                  </a:txBody>
                  <a:tcPr>
                    <a:solidFill>
                      <a:srgbClr val="FAD7AC"/>
                    </a:solidFill>
                  </a:tcPr>
                </a:tc>
                <a:tc>
                  <a:txBody>
                    <a:bodyPr/>
                    <a:lstStyle/>
                    <a:p>
                      <a:endParaRPr lang="en-US" dirty="0"/>
                    </a:p>
                  </a:txBody>
                  <a:tcPr>
                    <a:solidFill>
                      <a:schemeClr val="accent2">
                        <a:lumMod val="50000"/>
                      </a:schemeClr>
                    </a:solidFill>
                  </a:tcPr>
                </a:tc>
                <a:tc>
                  <a:txBody>
                    <a:bodyPr/>
                    <a:lstStyle/>
                    <a:p>
                      <a:endParaRPr lang="en-US" dirty="0"/>
                    </a:p>
                  </a:txBody>
                  <a:tcPr>
                    <a:solidFill>
                      <a:schemeClr val="accent6"/>
                    </a:solidFill>
                  </a:tcPr>
                </a:tc>
                <a:tc>
                  <a:txBody>
                    <a:bodyPr/>
                    <a:lstStyle/>
                    <a:p>
                      <a:endParaRPr lang="en-US" dirty="0"/>
                    </a:p>
                  </a:txBody>
                  <a:tcPr>
                    <a:solidFill>
                      <a:srgbClr val="DB6B6B"/>
                    </a:solidFill>
                  </a:tcPr>
                </a:tc>
                <a:extLst>
                  <a:ext uri="{0D108BD9-81ED-4DB2-BD59-A6C34878D82A}">
                    <a16:rowId xmlns:a16="http://schemas.microsoft.com/office/drawing/2014/main" val="2056374863"/>
                  </a:ext>
                </a:extLst>
              </a:tr>
            </a:tbl>
          </a:graphicData>
        </a:graphic>
      </p:graphicFrame>
      <p:cxnSp>
        <p:nvCxnSpPr>
          <p:cNvPr id="10" name="Straight Arrow Connector 9">
            <a:extLst>
              <a:ext uri="{FF2B5EF4-FFF2-40B4-BE49-F238E27FC236}">
                <a16:creationId xmlns:a16="http://schemas.microsoft.com/office/drawing/2014/main" id="{EE19665C-58E8-4B01-A3D3-A886DE292006}"/>
              </a:ext>
            </a:extLst>
          </p:cNvPr>
          <p:cNvCxnSpPr>
            <a:cxnSpLocks/>
          </p:cNvCxnSpPr>
          <p:nvPr/>
        </p:nvCxnSpPr>
        <p:spPr>
          <a:xfrm>
            <a:off x="3058920" y="3108533"/>
            <a:ext cx="4176767" cy="71044"/>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graphicFrame>
        <p:nvGraphicFramePr>
          <p:cNvPr id="15" name="Table 15">
            <a:extLst>
              <a:ext uri="{FF2B5EF4-FFF2-40B4-BE49-F238E27FC236}">
                <a16:creationId xmlns:a16="http://schemas.microsoft.com/office/drawing/2014/main" id="{3AFADD2A-4D6D-4D5C-A8F8-B8581BC1D62C}"/>
              </a:ext>
            </a:extLst>
          </p:cNvPr>
          <p:cNvGraphicFramePr>
            <a:graphicFrameLocks noGrp="1"/>
          </p:cNvGraphicFramePr>
          <p:nvPr/>
        </p:nvGraphicFramePr>
        <p:xfrm>
          <a:off x="7631914" y="1844479"/>
          <a:ext cx="3657600" cy="3657600"/>
        </p:xfrm>
        <a:graphic>
          <a:graphicData uri="http://schemas.openxmlformats.org/drawingml/2006/table">
            <a:tbl>
              <a:tblPr firstRow="1" bandRow="1">
                <a:tableStyleId>{5C22544A-7EE6-4342-B048-85BDC9FD1C3A}</a:tableStyleId>
              </a:tblPr>
              <a:tblGrid>
                <a:gridCol w="457200">
                  <a:extLst>
                    <a:ext uri="{9D8B030D-6E8A-4147-A177-3AD203B41FA5}">
                      <a16:colId xmlns:a16="http://schemas.microsoft.com/office/drawing/2014/main" val="2333442137"/>
                    </a:ext>
                  </a:extLst>
                </a:gridCol>
                <a:gridCol w="457200">
                  <a:extLst>
                    <a:ext uri="{9D8B030D-6E8A-4147-A177-3AD203B41FA5}">
                      <a16:colId xmlns:a16="http://schemas.microsoft.com/office/drawing/2014/main" val="623916551"/>
                    </a:ext>
                  </a:extLst>
                </a:gridCol>
                <a:gridCol w="457200">
                  <a:extLst>
                    <a:ext uri="{9D8B030D-6E8A-4147-A177-3AD203B41FA5}">
                      <a16:colId xmlns:a16="http://schemas.microsoft.com/office/drawing/2014/main" val="3229107143"/>
                    </a:ext>
                  </a:extLst>
                </a:gridCol>
                <a:gridCol w="457200">
                  <a:extLst>
                    <a:ext uri="{9D8B030D-6E8A-4147-A177-3AD203B41FA5}">
                      <a16:colId xmlns:a16="http://schemas.microsoft.com/office/drawing/2014/main" val="456967536"/>
                    </a:ext>
                  </a:extLst>
                </a:gridCol>
                <a:gridCol w="457200">
                  <a:extLst>
                    <a:ext uri="{9D8B030D-6E8A-4147-A177-3AD203B41FA5}">
                      <a16:colId xmlns:a16="http://schemas.microsoft.com/office/drawing/2014/main" val="3282525358"/>
                    </a:ext>
                  </a:extLst>
                </a:gridCol>
                <a:gridCol w="457200">
                  <a:extLst>
                    <a:ext uri="{9D8B030D-6E8A-4147-A177-3AD203B41FA5}">
                      <a16:colId xmlns:a16="http://schemas.microsoft.com/office/drawing/2014/main" val="1432395288"/>
                    </a:ext>
                  </a:extLst>
                </a:gridCol>
                <a:gridCol w="457200">
                  <a:extLst>
                    <a:ext uri="{9D8B030D-6E8A-4147-A177-3AD203B41FA5}">
                      <a16:colId xmlns:a16="http://schemas.microsoft.com/office/drawing/2014/main" val="377645926"/>
                    </a:ext>
                  </a:extLst>
                </a:gridCol>
                <a:gridCol w="457200">
                  <a:extLst>
                    <a:ext uri="{9D8B030D-6E8A-4147-A177-3AD203B41FA5}">
                      <a16:colId xmlns:a16="http://schemas.microsoft.com/office/drawing/2014/main" val="3867322239"/>
                    </a:ext>
                  </a:extLst>
                </a:gridCol>
              </a:tblGrid>
              <a:tr h="457200">
                <a:tc>
                  <a:txBody>
                    <a:bodyPr/>
                    <a:lstStyle/>
                    <a:p>
                      <a:endParaRPr lang="en-US" dirty="0"/>
                    </a:p>
                  </a:txBody>
                  <a:tcPr>
                    <a:solidFill>
                      <a:srgbClr val="DAE8FC"/>
                    </a:solidFill>
                  </a:tcPr>
                </a:tc>
                <a:tc>
                  <a:txBody>
                    <a:bodyPr/>
                    <a:lstStyle/>
                    <a:p>
                      <a:endParaRPr lang="en-US" dirty="0"/>
                    </a:p>
                  </a:txBody>
                  <a:tcPr>
                    <a:solidFill>
                      <a:srgbClr val="DAE8FC"/>
                    </a:solidFill>
                  </a:tcPr>
                </a:tc>
                <a:tc>
                  <a:txBody>
                    <a:bodyPr/>
                    <a:lstStyle/>
                    <a:p>
                      <a:endParaRPr lang="en-US" dirty="0"/>
                    </a:p>
                  </a:txBody>
                  <a:tcPr>
                    <a:solidFill>
                      <a:srgbClr val="6A00FF"/>
                    </a:solidFill>
                  </a:tcPr>
                </a:tc>
                <a:tc>
                  <a:txBody>
                    <a:bodyPr/>
                    <a:lstStyle/>
                    <a:p>
                      <a:endParaRPr lang="en-US" dirty="0"/>
                    </a:p>
                  </a:txBody>
                  <a:tcPr>
                    <a:solidFill>
                      <a:srgbClr val="6A00FF"/>
                    </a:solidFill>
                  </a:tcPr>
                </a:tc>
                <a:tc>
                  <a:txBody>
                    <a:bodyPr/>
                    <a:lstStyle/>
                    <a:p>
                      <a:endParaRPr lang="en-US" dirty="0"/>
                    </a:p>
                  </a:txBody>
                  <a:tcPr>
                    <a:solidFill>
                      <a:srgbClr val="A20025"/>
                    </a:solidFill>
                  </a:tcPr>
                </a:tc>
                <a:tc>
                  <a:txBody>
                    <a:bodyPr/>
                    <a:lstStyle/>
                    <a:p>
                      <a:endParaRPr lang="en-US" dirty="0"/>
                    </a:p>
                  </a:txBody>
                  <a:tcPr>
                    <a:solidFill>
                      <a:srgbClr val="A20025"/>
                    </a:solidFill>
                  </a:tcPr>
                </a:tc>
                <a:tc>
                  <a:txBody>
                    <a:bodyPr/>
                    <a:lstStyle/>
                    <a:p>
                      <a:endParaRPr lang="en-US" dirty="0"/>
                    </a:p>
                  </a:txBody>
                  <a:tcPr>
                    <a:solidFill>
                      <a:srgbClr val="00B050"/>
                    </a:solidFill>
                  </a:tcPr>
                </a:tc>
                <a:tc>
                  <a:txBody>
                    <a:bodyPr/>
                    <a:lstStyle/>
                    <a:p>
                      <a:endParaRPr lang="en-US" dirty="0"/>
                    </a:p>
                  </a:txBody>
                  <a:tcPr>
                    <a:solidFill>
                      <a:srgbClr val="00B050"/>
                    </a:solidFill>
                  </a:tcPr>
                </a:tc>
                <a:extLst>
                  <a:ext uri="{0D108BD9-81ED-4DB2-BD59-A6C34878D82A}">
                    <a16:rowId xmlns:a16="http://schemas.microsoft.com/office/drawing/2014/main" val="1043020231"/>
                  </a:ext>
                </a:extLst>
              </a:tr>
              <a:tr h="457200">
                <a:tc>
                  <a:txBody>
                    <a:bodyPr/>
                    <a:lstStyle/>
                    <a:p>
                      <a:endParaRPr lang="en-US" dirty="0"/>
                    </a:p>
                  </a:txBody>
                  <a:tcPr>
                    <a:solidFill>
                      <a:srgbClr val="DAE8FC"/>
                    </a:solidFill>
                  </a:tcPr>
                </a:tc>
                <a:tc>
                  <a:txBody>
                    <a:bodyPr/>
                    <a:lstStyle/>
                    <a:p>
                      <a:endParaRPr lang="en-US" dirty="0"/>
                    </a:p>
                  </a:txBody>
                  <a:tcPr>
                    <a:solidFill>
                      <a:srgbClr val="DAE8FC"/>
                    </a:solidFill>
                  </a:tcPr>
                </a:tc>
                <a:tc>
                  <a:txBody>
                    <a:bodyPr/>
                    <a:lstStyle/>
                    <a:p>
                      <a:endParaRPr lang="en-US" dirty="0"/>
                    </a:p>
                  </a:txBody>
                  <a:tcPr>
                    <a:solidFill>
                      <a:srgbClr val="6A00FF"/>
                    </a:solidFill>
                  </a:tcPr>
                </a:tc>
                <a:tc>
                  <a:txBody>
                    <a:bodyPr/>
                    <a:lstStyle/>
                    <a:p>
                      <a:endParaRPr lang="en-US" dirty="0"/>
                    </a:p>
                  </a:txBody>
                  <a:tcPr>
                    <a:solidFill>
                      <a:srgbClr val="6A00FF"/>
                    </a:solidFill>
                  </a:tcPr>
                </a:tc>
                <a:tc>
                  <a:txBody>
                    <a:bodyPr/>
                    <a:lstStyle/>
                    <a:p>
                      <a:endParaRPr lang="en-US" dirty="0"/>
                    </a:p>
                  </a:txBody>
                  <a:tcPr>
                    <a:solidFill>
                      <a:srgbClr val="A20025"/>
                    </a:solidFill>
                  </a:tcPr>
                </a:tc>
                <a:tc>
                  <a:txBody>
                    <a:bodyPr/>
                    <a:lstStyle/>
                    <a:p>
                      <a:endParaRPr lang="en-US" dirty="0"/>
                    </a:p>
                  </a:txBody>
                  <a:tcPr>
                    <a:solidFill>
                      <a:srgbClr val="A20025"/>
                    </a:solidFill>
                  </a:tcPr>
                </a:tc>
                <a:tc>
                  <a:txBody>
                    <a:bodyPr/>
                    <a:lstStyle/>
                    <a:p>
                      <a:endParaRPr lang="en-US" dirty="0"/>
                    </a:p>
                  </a:txBody>
                  <a:tcPr>
                    <a:solidFill>
                      <a:srgbClr val="00B050"/>
                    </a:solidFill>
                  </a:tcPr>
                </a:tc>
                <a:tc>
                  <a:txBody>
                    <a:bodyPr/>
                    <a:lstStyle/>
                    <a:p>
                      <a:endParaRPr lang="en-US" dirty="0"/>
                    </a:p>
                  </a:txBody>
                  <a:tcPr>
                    <a:solidFill>
                      <a:srgbClr val="00B050"/>
                    </a:solidFill>
                  </a:tcPr>
                </a:tc>
                <a:extLst>
                  <a:ext uri="{0D108BD9-81ED-4DB2-BD59-A6C34878D82A}">
                    <a16:rowId xmlns:a16="http://schemas.microsoft.com/office/drawing/2014/main" val="1344677394"/>
                  </a:ext>
                </a:extLst>
              </a:tr>
              <a:tr h="457200">
                <a:tc>
                  <a:txBody>
                    <a:bodyPr/>
                    <a:lstStyle/>
                    <a:p>
                      <a:endParaRPr lang="en-US" dirty="0"/>
                    </a:p>
                  </a:txBody>
                  <a:tcPr>
                    <a:solidFill>
                      <a:srgbClr val="FFAF0A"/>
                    </a:solidFill>
                  </a:tcPr>
                </a:tc>
                <a:tc>
                  <a:txBody>
                    <a:bodyPr/>
                    <a:lstStyle/>
                    <a:p>
                      <a:endParaRPr lang="en-US" dirty="0"/>
                    </a:p>
                  </a:txBody>
                  <a:tcPr>
                    <a:solidFill>
                      <a:srgbClr val="FFAF0A"/>
                    </a:solidFill>
                  </a:tcPr>
                </a:tc>
                <a:tc>
                  <a:txBody>
                    <a:bodyPr/>
                    <a:lstStyle/>
                    <a:p>
                      <a:endParaRPr lang="en-US" dirty="0"/>
                    </a:p>
                  </a:txBody>
                  <a:tcPr>
                    <a:solidFill>
                      <a:srgbClr val="008A00"/>
                    </a:solidFill>
                  </a:tcPr>
                </a:tc>
                <a:tc>
                  <a:txBody>
                    <a:bodyPr/>
                    <a:lstStyle/>
                    <a:p>
                      <a:endParaRPr lang="en-US" dirty="0"/>
                    </a:p>
                  </a:txBody>
                  <a:tcPr>
                    <a:solidFill>
                      <a:srgbClr val="008A00"/>
                    </a:solidFill>
                  </a:tcPr>
                </a:tc>
                <a:tc>
                  <a:txBody>
                    <a:bodyPr/>
                    <a:lstStyle/>
                    <a:p>
                      <a:endParaRPr lang="en-US" dirty="0"/>
                    </a:p>
                  </a:txBody>
                  <a:tcPr>
                    <a:solidFill>
                      <a:srgbClr val="F9F900"/>
                    </a:solidFill>
                  </a:tcPr>
                </a:tc>
                <a:tc>
                  <a:txBody>
                    <a:bodyPr/>
                    <a:lstStyle/>
                    <a:p>
                      <a:endParaRPr lang="en-US" dirty="0"/>
                    </a:p>
                  </a:txBody>
                  <a:tcPr>
                    <a:solidFill>
                      <a:srgbClr val="F9F900"/>
                    </a:solidFill>
                  </a:tcPr>
                </a:tc>
                <a:tc>
                  <a:txBody>
                    <a:bodyPr/>
                    <a:lstStyle/>
                    <a:p>
                      <a:endParaRPr lang="en-US" dirty="0"/>
                    </a:p>
                  </a:txBody>
                  <a:tcPr>
                    <a:solidFill>
                      <a:srgbClr val="7C7C00"/>
                    </a:solidFill>
                  </a:tcPr>
                </a:tc>
                <a:tc>
                  <a:txBody>
                    <a:bodyPr/>
                    <a:lstStyle/>
                    <a:p>
                      <a:endParaRPr lang="en-US" dirty="0"/>
                    </a:p>
                  </a:txBody>
                  <a:tcPr>
                    <a:solidFill>
                      <a:srgbClr val="7C7C00"/>
                    </a:solidFill>
                  </a:tcPr>
                </a:tc>
                <a:extLst>
                  <a:ext uri="{0D108BD9-81ED-4DB2-BD59-A6C34878D82A}">
                    <a16:rowId xmlns:a16="http://schemas.microsoft.com/office/drawing/2014/main" val="530134858"/>
                  </a:ext>
                </a:extLst>
              </a:tr>
              <a:tr h="457200">
                <a:tc>
                  <a:txBody>
                    <a:bodyPr/>
                    <a:lstStyle/>
                    <a:p>
                      <a:endParaRPr lang="en-US" dirty="0"/>
                    </a:p>
                  </a:txBody>
                  <a:tcPr>
                    <a:solidFill>
                      <a:srgbClr val="FFAF0A"/>
                    </a:solidFill>
                  </a:tcPr>
                </a:tc>
                <a:tc>
                  <a:txBody>
                    <a:bodyPr/>
                    <a:lstStyle/>
                    <a:p>
                      <a:endParaRPr lang="en-US" dirty="0"/>
                    </a:p>
                  </a:txBody>
                  <a:tcPr>
                    <a:solidFill>
                      <a:srgbClr val="FFAF0A"/>
                    </a:solidFill>
                  </a:tcPr>
                </a:tc>
                <a:tc>
                  <a:txBody>
                    <a:bodyPr/>
                    <a:lstStyle/>
                    <a:p>
                      <a:endParaRPr lang="en-US" dirty="0"/>
                    </a:p>
                  </a:txBody>
                  <a:tcPr>
                    <a:solidFill>
                      <a:srgbClr val="008A00"/>
                    </a:solidFill>
                  </a:tcPr>
                </a:tc>
                <a:tc>
                  <a:txBody>
                    <a:bodyPr/>
                    <a:lstStyle/>
                    <a:p>
                      <a:endParaRPr lang="en-US" dirty="0"/>
                    </a:p>
                  </a:txBody>
                  <a:tcPr>
                    <a:solidFill>
                      <a:srgbClr val="008A00"/>
                    </a:solidFill>
                  </a:tcPr>
                </a:tc>
                <a:tc>
                  <a:txBody>
                    <a:bodyPr/>
                    <a:lstStyle/>
                    <a:p>
                      <a:endParaRPr lang="en-US" dirty="0"/>
                    </a:p>
                  </a:txBody>
                  <a:tcPr>
                    <a:solidFill>
                      <a:srgbClr val="F9F900"/>
                    </a:solidFill>
                  </a:tcPr>
                </a:tc>
                <a:tc>
                  <a:txBody>
                    <a:bodyPr/>
                    <a:lstStyle/>
                    <a:p>
                      <a:endParaRPr lang="en-US" dirty="0"/>
                    </a:p>
                  </a:txBody>
                  <a:tcPr>
                    <a:solidFill>
                      <a:srgbClr val="F9F900"/>
                    </a:solidFill>
                  </a:tcPr>
                </a:tc>
                <a:tc>
                  <a:txBody>
                    <a:bodyPr/>
                    <a:lstStyle/>
                    <a:p>
                      <a:endParaRPr lang="en-US" dirty="0"/>
                    </a:p>
                  </a:txBody>
                  <a:tcPr>
                    <a:solidFill>
                      <a:srgbClr val="7C7C00"/>
                    </a:solidFill>
                  </a:tcPr>
                </a:tc>
                <a:tc>
                  <a:txBody>
                    <a:bodyPr/>
                    <a:lstStyle/>
                    <a:p>
                      <a:endParaRPr lang="en-US" dirty="0"/>
                    </a:p>
                  </a:txBody>
                  <a:tcPr>
                    <a:solidFill>
                      <a:srgbClr val="7C7C00"/>
                    </a:solidFill>
                  </a:tcPr>
                </a:tc>
                <a:extLst>
                  <a:ext uri="{0D108BD9-81ED-4DB2-BD59-A6C34878D82A}">
                    <a16:rowId xmlns:a16="http://schemas.microsoft.com/office/drawing/2014/main" val="1023512048"/>
                  </a:ext>
                </a:extLst>
              </a:tr>
              <a:tr h="457200">
                <a:tc>
                  <a:txBody>
                    <a:bodyPr/>
                    <a:lstStyle/>
                    <a:p>
                      <a:endParaRPr lang="en-US" dirty="0"/>
                    </a:p>
                  </a:txBody>
                  <a:tcPr>
                    <a:solidFill>
                      <a:srgbClr val="DFD7CB"/>
                    </a:solidFill>
                  </a:tcPr>
                </a:tc>
                <a:tc>
                  <a:txBody>
                    <a:bodyPr/>
                    <a:lstStyle/>
                    <a:p>
                      <a:endParaRPr lang="en-US" dirty="0"/>
                    </a:p>
                  </a:txBody>
                  <a:tcPr>
                    <a:solidFill>
                      <a:srgbClr val="DFD7CB"/>
                    </a:solidFill>
                  </a:tcPr>
                </a:tc>
                <a:tc>
                  <a:txBody>
                    <a:bodyPr/>
                    <a:lstStyle/>
                    <a:p>
                      <a:endParaRPr lang="en-US" dirty="0"/>
                    </a:p>
                  </a:txBody>
                  <a:tcPr>
                    <a:solidFill>
                      <a:srgbClr val="8A7557"/>
                    </a:solidFill>
                  </a:tcPr>
                </a:tc>
                <a:tc>
                  <a:txBody>
                    <a:bodyPr/>
                    <a:lstStyle/>
                    <a:p>
                      <a:endParaRPr lang="en-US" dirty="0"/>
                    </a:p>
                  </a:txBody>
                  <a:tcPr>
                    <a:solidFill>
                      <a:srgbClr val="8A7557"/>
                    </a:solidFill>
                  </a:tcPr>
                </a:tc>
                <a:tc>
                  <a:txBody>
                    <a:bodyPr/>
                    <a:lstStyle/>
                    <a:p>
                      <a:endParaRPr lang="en-US" dirty="0"/>
                    </a:p>
                  </a:txBody>
                  <a:tcPr>
                    <a:solidFill>
                      <a:srgbClr val="B9DDAB"/>
                    </a:solidFill>
                  </a:tcPr>
                </a:tc>
                <a:tc>
                  <a:txBody>
                    <a:bodyPr/>
                    <a:lstStyle/>
                    <a:p>
                      <a:endParaRPr lang="en-US" dirty="0"/>
                    </a:p>
                  </a:txBody>
                  <a:tcPr>
                    <a:solidFill>
                      <a:srgbClr val="B9DDAB"/>
                    </a:solidFill>
                  </a:tcPr>
                </a:tc>
                <a:tc>
                  <a:txBody>
                    <a:bodyPr/>
                    <a:lstStyle/>
                    <a:p>
                      <a:endParaRPr lang="en-US" dirty="0"/>
                    </a:p>
                  </a:txBody>
                  <a:tcPr>
                    <a:solidFill>
                      <a:srgbClr val="DAE8FC"/>
                    </a:solidFill>
                  </a:tcPr>
                </a:tc>
                <a:tc>
                  <a:txBody>
                    <a:bodyPr/>
                    <a:lstStyle/>
                    <a:p>
                      <a:endParaRPr lang="en-US" dirty="0"/>
                    </a:p>
                  </a:txBody>
                  <a:tcPr>
                    <a:solidFill>
                      <a:srgbClr val="DAE8FC"/>
                    </a:solidFill>
                  </a:tcPr>
                </a:tc>
                <a:extLst>
                  <a:ext uri="{0D108BD9-81ED-4DB2-BD59-A6C34878D82A}">
                    <a16:rowId xmlns:a16="http://schemas.microsoft.com/office/drawing/2014/main" val="3250790380"/>
                  </a:ext>
                </a:extLst>
              </a:tr>
              <a:tr h="457200">
                <a:tc>
                  <a:txBody>
                    <a:bodyPr/>
                    <a:lstStyle/>
                    <a:p>
                      <a:endParaRPr lang="en-US" dirty="0"/>
                    </a:p>
                  </a:txBody>
                  <a:tcPr>
                    <a:solidFill>
                      <a:srgbClr val="DFD7CB"/>
                    </a:solidFill>
                  </a:tcPr>
                </a:tc>
                <a:tc>
                  <a:txBody>
                    <a:bodyPr/>
                    <a:lstStyle/>
                    <a:p>
                      <a:endParaRPr lang="en-US" dirty="0"/>
                    </a:p>
                  </a:txBody>
                  <a:tcPr>
                    <a:solidFill>
                      <a:srgbClr val="DFD7CB"/>
                    </a:solidFill>
                  </a:tcPr>
                </a:tc>
                <a:tc>
                  <a:txBody>
                    <a:bodyPr/>
                    <a:lstStyle/>
                    <a:p>
                      <a:endParaRPr lang="en-US" dirty="0"/>
                    </a:p>
                  </a:txBody>
                  <a:tcPr>
                    <a:solidFill>
                      <a:srgbClr val="8A7557"/>
                    </a:solidFill>
                  </a:tcPr>
                </a:tc>
                <a:tc>
                  <a:txBody>
                    <a:bodyPr/>
                    <a:lstStyle/>
                    <a:p>
                      <a:endParaRPr lang="en-US" dirty="0"/>
                    </a:p>
                  </a:txBody>
                  <a:tcPr>
                    <a:solidFill>
                      <a:srgbClr val="8A7557"/>
                    </a:solidFill>
                  </a:tcPr>
                </a:tc>
                <a:tc>
                  <a:txBody>
                    <a:bodyPr/>
                    <a:lstStyle/>
                    <a:p>
                      <a:endParaRPr lang="en-US" dirty="0"/>
                    </a:p>
                  </a:txBody>
                  <a:tcPr>
                    <a:solidFill>
                      <a:srgbClr val="B9DDAB"/>
                    </a:solidFill>
                  </a:tcPr>
                </a:tc>
                <a:tc>
                  <a:txBody>
                    <a:bodyPr/>
                    <a:lstStyle/>
                    <a:p>
                      <a:endParaRPr lang="en-US" dirty="0"/>
                    </a:p>
                  </a:txBody>
                  <a:tcPr>
                    <a:solidFill>
                      <a:srgbClr val="B9DDAB"/>
                    </a:solidFill>
                  </a:tcPr>
                </a:tc>
                <a:tc>
                  <a:txBody>
                    <a:bodyPr/>
                    <a:lstStyle/>
                    <a:p>
                      <a:endParaRPr lang="en-US" dirty="0"/>
                    </a:p>
                  </a:txBody>
                  <a:tcPr>
                    <a:solidFill>
                      <a:srgbClr val="DAE8FC"/>
                    </a:solidFill>
                  </a:tcPr>
                </a:tc>
                <a:tc>
                  <a:txBody>
                    <a:bodyPr/>
                    <a:lstStyle/>
                    <a:p>
                      <a:endParaRPr lang="en-US" dirty="0"/>
                    </a:p>
                  </a:txBody>
                  <a:tcPr>
                    <a:solidFill>
                      <a:srgbClr val="DAE8FC"/>
                    </a:solidFill>
                  </a:tcPr>
                </a:tc>
                <a:extLst>
                  <a:ext uri="{0D108BD9-81ED-4DB2-BD59-A6C34878D82A}">
                    <a16:rowId xmlns:a16="http://schemas.microsoft.com/office/drawing/2014/main" val="1568195506"/>
                  </a:ext>
                </a:extLst>
              </a:tr>
              <a:tr h="457200">
                <a:tc>
                  <a:txBody>
                    <a:bodyPr/>
                    <a:lstStyle/>
                    <a:p>
                      <a:endParaRPr lang="en-US" dirty="0"/>
                    </a:p>
                  </a:txBody>
                  <a:tcPr>
                    <a:solidFill>
                      <a:srgbClr val="FAD7AC"/>
                    </a:solidFill>
                  </a:tcPr>
                </a:tc>
                <a:tc>
                  <a:txBody>
                    <a:bodyPr/>
                    <a:lstStyle/>
                    <a:p>
                      <a:endParaRPr lang="en-US" dirty="0"/>
                    </a:p>
                  </a:txBody>
                  <a:tcPr>
                    <a:solidFill>
                      <a:srgbClr val="FAD7AC"/>
                    </a:solidFill>
                  </a:tcPr>
                </a:tc>
                <a:tc>
                  <a:txBody>
                    <a:bodyPr/>
                    <a:lstStyle/>
                    <a:p>
                      <a:endParaRPr lang="en-US" dirty="0"/>
                    </a:p>
                  </a:txBody>
                  <a:tcPr>
                    <a:solidFill>
                      <a:srgbClr val="363F33"/>
                    </a:solidFill>
                  </a:tcPr>
                </a:tc>
                <a:tc>
                  <a:txBody>
                    <a:bodyPr/>
                    <a:lstStyle/>
                    <a:p>
                      <a:endParaRPr lang="en-US" dirty="0"/>
                    </a:p>
                  </a:txBody>
                  <a:tcPr>
                    <a:solidFill>
                      <a:srgbClr val="363F33"/>
                    </a:solidFill>
                  </a:tcPr>
                </a:tc>
                <a:tc>
                  <a:txBody>
                    <a:bodyPr/>
                    <a:lstStyle/>
                    <a:p>
                      <a:endParaRPr lang="en-US" dirty="0"/>
                    </a:p>
                  </a:txBody>
                  <a:tcPr>
                    <a:solidFill>
                      <a:srgbClr val="A8A39E"/>
                    </a:solidFill>
                  </a:tcPr>
                </a:tc>
                <a:tc>
                  <a:txBody>
                    <a:bodyPr/>
                    <a:lstStyle/>
                    <a:p>
                      <a:endParaRPr lang="en-US" dirty="0"/>
                    </a:p>
                  </a:txBody>
                  <a:tcPr>
                    <a:solidFill>
                      <a:srgbClr val="A8A39E"/>
                    </a:solidFill>
                  </a:tcPr>
                </a:tc>
                <a:tc>
                  <a:txBody>
                    <a:bodyPr/>
                    <a:lstStyle/>
                    <a:p>
                      <a:endParaRPr lang="en-US" dirty="0"/>
                    </a:p>
                  </a:txBody>
                  <a:tcPr>
                    <a:solidFill>
                      <a:srgbClr val="DB6B6B"/>
                    </a:solidFill>
                  </a:tcPr>
                </a:tc>
                <a:tc>
                  <a:txBody>
                    <a:bodyPr/>
                    <a:lstStyle/>
                    <a:p>
                      <a:endParaRPr lang="en-US" dirty="0"/>
                    </a:p>
                  </a:txBody>
                  <a:tcPr>
                    <a:solidFill>
                      <a:srgbClr val="DB6B6B"/>
                    </a:solidFill>
                  </a:tcPr>
                </a:tc>
                <a:extLst>
                  <a:ext uri="{0D108BD9-81ED-4DB2-BD59-A6C34878D82A}">
                    <a16:rowId xmlns:a16="http://schemas.microsoft.com/office/drawing/2014/main" val="2758568221"/>
                  </a:ext>
                </a:extLst>
              </a:tr>
              <a:tr h="457200">
                <a:tc>
                  <a:txBody>
                    <a:bodyPr/>
                    <a:lstStyle/>
                    <a:p>
                      <a:endParaRPr lang="en-US" dirty="0"/>
                    </a:p>
                  </a:txBody>
                  <a:tcPr>
                    <a:solidFill>
                      <a:srgbClr val="FAD7AC"/>
                    </a:solidFill>
                  </a:tcPr>
                </a:tc>
                <a:tc>
                  <a:txBody>
                    <a:bodyPr/>
                    <a:lstStyle/>
                    <a:p>
                      <a:endParaRPr lang="en-US" dirty="0"/>
                    </a:p>
                  </a:txBody>
                  <a:tcPr>
                    <a:solidFill>
                      <a:srgbClr val="FAD7AC"/>
                    </a:solidFill>
                  </a:tcPr>
                </a:tc>
                <a:tc>
                  <a:txBody>
                    <a:bodyPr/>
                    <a:lstStyle/>
                    <a:p>
                      <a:endParaRPr lang="en-US" dirty="0"/>
                    </a:p>
                  </a:txBody>
                  <a:tcPr>
                    <a:solidFill>
                      <a:srgbClr val="363F33"/>
                    </a:solidFill>
                  </a:tcPr>
                </a:tc>
                <a:tc>
                  <a:txBody>
                    <a:bodyPr/>
                    <a:lstStyle/>
                    <a:p>
                      <a:endParaRPr lang="en-US" dirty="0"/>
                    </a:p>
                  </a:txBody>
                  <a:tcPr>
                    <a:solidFill>
                      <a:srgbClr val="363F33"/>
                    </a:solidFill>
                  </a:tcPr>
                </a:tc>
                <a:tc>
                  <a:txBody>
                    <a:bodyPr/>
                    <a:lstStyle/>
                    <a:p>
                      <a:endParaRPr lang="en-US" dirty="0"/>
                    </a:p>
                  </a:txBody>
                  <a:tcPr>
                    <a:solidFill>
                      <a:srgbClr val="A8A39E"/>
                    </a:solidFill>
                  </a:tcPr>
                </a:tc>
                <a:tc>
                  <a:txBody>
                    <a:bodyPr/>
                    <a:lstStyle/>
                    <a:p>
                      <a:endParaRPr lang="en-US" dirty="0"/>
                    </a:p>
                  </a:txBody>
                  <a:tcPr>
                    <a:solidFill>
                      <a:srgbClr val="A8A39E"/>
                    </a:solidFill>
                  </a:tcPr>
                </a:tc>
                <a:tc>
                  <a:txBody>
                    <a:bodyPr/>
                    <a:lstStyle/>
                    <a:p>
                      <a:endParaRPr lang="en-US" dirty="0"/>
                    </a:p>
                  </a:txBody>
                  <a:tcPr>
                    <a:solidFill>
                      <a:srgbClr val="DB6B6B"/>
                    </a:solidFill>
                  </a:tcPr>
                </a:tc>
                <a:tc>
                  <a:txBody>
                    <a:bodyPr/>
                    <a:lstStyle/>
                    <a:p>
                      <a:endParaRPr lang="en-US" dirty="0"/>
                    </a:p>
                  </a:txBody>
                  <a:tcPr>
                    <a:solidFill>
                      <a:srgbClr val="DB6B6B"/>
                    </a:solidFill>
                  </a:tcPr>
                </a:tc>
                <a:extLst>
                  <a:ext uri="{0D108BD9-81ED-4DB2-BD59-A6C34878D82A}">
                    <a16:rowId xmlns:a16="http://schemas.microsoft.com/office/drawing/2014/main" val="3554452872"/>
                  </a:ext>
                </a:extLst>
              </a:tr>
            </a:tbl>
          </a:graphicData>
        </a:graphic>
      </p:graphicFrame>
      <p:sp>
        <p:nvSpPr>
          <p:cNvPr id="34" name="TextBox 33">
            <a:extLst>
              <a:ext uri="{FF2B5EF4-FFF2-40B4-BE49-F238E27FC236}">
                <a16:creationId xmlns:a16="http://schemas.microsoft.com/office/drawing/2014/main" id="{E1BC1622-C897-4F1D-ADDA-313DD3E5A202}"/>
              </a:ext>
            </a:extLst>
          </p:cNvPr>
          <p:cNvSpPr txBox="1"/>
          <p:nvPr/>
        </p:nvSpPr>
        <p:spPr>
          <a:xfrm>
            <a:off x="4680856" y="2646868"/>
            <a:ext cx="544505" cy="461665"/>
          </a:xfrm>
          <a:prstGeom prst="rect">
            <a:avLst/>
          </a:prstGeom>
          <a:noFill/>
        </p:spPr>
        <p:txBody>
          <a:bodyPr wrap="square" rtlCol="0">
            <a:spAutoFit/>
          </a:bodyPr>
          <a:lstStyle/>
          <a:p>
            <a:r>
              <a:rPr lang="en-US" sz="2400" b="1" dirty="0"/>
              <a:t>2x</a:t>
            </a:r>
          </a:p>
        </p:txBody>
      </p:sp>
      <p:cxnSp>
        <p:nvCxnSpPr>
          <p:cNvPr id="39" name="Straight Arrow Connector 38">
            <a:extLst>
              <a:ext uri="{FF2B5EF4-FFF2-40B4-BE49-F238E27FC236}">
                <a16:creationId xmlns:a16="http://schemas.microsoft.com/office/drawing/2014/main" id="{B04D97CF-24B6-4043-B816-E941F48731FA}"/>
              </a:ext>
            </a:extLst>
          </p:cNvPr>
          <p:cNvCxnSpPr>
            <a:cxnSpLocks/>
          </p:cNvCxnSpPr>
          <p:nvPr/>
        </p:nvCxnSpPr>
        <p:spPr>
          <a:xfrm flipH="1" flipV="1">
            <a:off x="2341226" y="3324028"/>
            <a:ext cx="7624409" cy="462817"/>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47B81305-7E2C-47D3-A394-514B3E22C8D7}"/>
              </a:ext>
            </a:extLst>
          </p:cNvPr>
          <p:cNvSpPr txBox="1"/>
          <p:nvPr/>
        </p:nvSpPr>
        <p:spPr>
          <a:xfrm>
            <a:off x="796036" y="2080539"/>
            <a:ext cx="914400" cy="369332"/>
          </a:xfrm>
          <a:prstGeom prst="rect">
            <a:avLst/>
          </a:prstGeom>
          <a:noFill/>
        </p:spPr>
        <p:txBody>
          <a:bodyPr wrap="square" rtlCol="0">
            <a:spAutoFit/>
          </a:bodyPr>
          <a:lstStyle/>
          <a:p>
            <a:r>
              <a:rPr lang="en-US" dirty="0"/>
              <a:t>0</a:t>
            </a:r>
          </a:p>
        </p:txBody>
      </p:sp>
      <p:sp>
        <p:nvSpPr>
          <p:cNvPr id="43" name="TextBox 42">
            <a:extLst>
              <a:ext uri="{FF2B5EF4-FFF2-40B4-BE49-F238E27FC236}">
                <a16:creationId xmlns:a16="http://schemas.microsoft.com/office/drawing/2014/main" id="{76A4877D-2C7F-4DD0-97E7-37D7A16FF871}"/>
              </a:ext>
            </a:extLst>
          </p:cNvPr>
          <p:cNvSpPr txBox="1"/>
          <p:nvPr/>
        </p:nvSpPr>
        <p:spPr>
          <a:xfrm>
            <a:off x="870336" y="2539980"/>
            <a:ext cx="45719" cy="369332"/>
          </a:xfrm>
          <a:prstGeom prst="rect">
            <a:avLst/>
          </a:prstGeom>
          <a:noFill/>
        </p:spPr>
        <p:txBody>
          <a:bodyPr wrap="square" rtlCol="0">
            <a:spAutoFit/>
          </a:bodyPr>
          <a:lstStyle/>
          <a:p>
            <a:r>
              <a:rPr lang="en-US" dirty="0"/>
              <a:t>1</a:t>
            </a:r>
          </a:p>
        </p:txBody>
      </p:sp>
      <p:sp>
        <p:nvSpPr>
          <p:cNvPr id="44" name="TextBox 43">
            <a:extLst>
              <a:ext uri="{FF2B5EF4-FFF2-40B4-BE49-F238E27FC236}">
                <a16:creationId xmlns:a16="http://schemas.microsoft.com/office/drawing/2014/main" id="{6ED09BCE-6553-4AFC-8ACD-7B7CA5BD275D}"/>
              </a:ext>
            </a:extLst>
          </p:cNvPr>
          <p:cNvSpPr txBox="1"/>
          <p:nvPr/>
        </p:nvSpPr>
        <p:spPr>
          <a:xfrm>
            <a:off x="1890990" y="1910538"/>
            <a:ext cx="46382" cy="369332"/>
          </a:xfrm>
          <a:prstGeom prst="rect">
            <a:avLst/>
          </a:prstGeom>
          <a:noFill/>
        </p:spPr>
        <p:txBody>
          <a:bodyPr wrap="square" rtlCol="0">
            <a:spAutoFit/>
          </a:bodyPr>
          <a:lstStyle/>
          <a:p>
            <a:r>
              <a:rPr lang="en-US" dirty="0"/>
              <a:t>2</a:t>
            </a:r>
          </a:p>
        </p:txBody>
      </p:sp>
      <p:sp>
        <p:nvSpPr>
          <p:cNvPr id="46" name="TextBox 45">
            <a:extLst>
              <a:ext uri="{FF2B5EF4-FFF2-40B4-BE49-F238E27FC236}">
                <a16:creationId xmlns:a16="http://schemas.microsoft.com/office/drawing/2014/main" id="{527BC88A-D2E0-4126-8CA0-5F7EED8362B9}"/>
              </a:ext>
            </a:extLst>
          </p:cNvPr>
          <p:cNvSpPr txBox="1"/>
          <p:nvPr/>
        </p:nvSpPr>
        <p:spPr>
          <a:xfrm>
            <a:off x="843634" y="3417513"/>
            <a:ext cx="80679" cy="369332"/>
          </a:xfrm>
          <a:prstGeom prst="rect">
            <a:avLst/>
          </a:prstGeom>
          <a:noFill/>
        </p:spPr>
        <p:txBody>
          <a:bodyPr wrap="square" rtlCol="0">
            <a:spAutoFit/>
          </a:bodyPr>
          <a:lstStyle/>
          <a:p>
            <a:r>
              <a:rPr lang="en-US" dirty="0"/>
              <a:t>3</a:t>
            </a:r>
          </a:p>
        </p:txBody>
      </p:sp>
      <p:sp>
        <p:nvSpPr>
          <p:cNvPr id="47" name="TextBox 46">
            <a:extLst>
              <a:ext uri="{FF2B5EF4-FFF2-40B4-BE49-F238E27FC236}">
                <a16:creationId xmlns:a16="http://schemas.microsoft.com/office/drawing/2014/main" id="{18277C4D-D545-431F-A0FA-AACE2364B933}"/>
              </a:ext>
            </a:extLst>
          </p:cNvPr>
          <p:cNvSpPr txBox="1"/>
          <p:nvPr/>
        </p:nvSpPr>
        <p:spPr>
          <a:xfrm>
            <a:off x="2758498" y="1923072"/>
            <a:ext cx="45719" cy="369332"/>
          </a:xfrm>
          <a:prstGeom prst="rect">
            <a:avLst/>
          </a:prstGeom>
          <a:noFill/>
        </p:spPr>
        <p:txBody>
          <a:bodyPr wrap="square" rtlCol="0">
            <a:spAutoFit/>
          </a:bodyPr>
          <a:lstStyle/>
          <a:p>
            <a:r>
              <a:rPr lang="en-US" dirty="0"/>
              <a:t>4</a:t>
            </a:r>
          </a:p>
        </p:txBody>
      </p:sp>
      <p:sp>
        <p:nvSpPr>
          <p:cNvPr id="50" name="TextBox 49">
            <a:extLst>
              <a:ext uri="{FF2B5EF4-FFF2-40B4-BE49-F238E27FC236}">
                <a16:creationId xmlns:a16="http://schemas.microsoft.com/office/drawing/2014/main" id="{E4FE213D-244C-4981-8FAF-48DF3FA8CE4A}"/>
              </a:ext>
            </a:extLst>
          </p:cNvPr>
          <p:cNvSpPr txBox="1"/>
          <p:nvPr/>
        </p:nvSpPr>
        <p:spPr>
          <a:xfrm>
            <a:off x="7409868" y="2078644"/>
            <a:ext cx="45719" cy="369332"/>
          </a:xfrm>
          <a:prstGeom prst="rect">
            <a:avLst/>
          </a:prstGeom>
          <a:noFill/>
        </p:spPr>
        <p:txBody>
          <a:bodyPr wrap="square" rtlCol="0">
            <a:spAutoFit/>
          </a:bodyPr>
          <a:lstStyle/>
          <a:p>
            <a:r>
              <a:rPr lang="en-US" dirty="0"/>
              <a:t>1</a:t>
            </a:r>
          </a:p>
        </p:txBody>
      </p:sp>
      <p:sp>
        <p:nvSpPr>
          <p:cNvPr id="52" name="TextBox 51">
            <a:extLst>
              <a:ext uri="{FF2B5EF4-FFF2-40B4-BE49-F238E27FC236}">
                <a16:creationId xmlns:a16="http://schemas.microsoft.com/office/drawing/2014/main" id="{F67CE0ED-0FEC-4E85-A3C1-E993C14B25DE}"/>
              </a:ext>
            </a:extLst>
          </p:cNvPr>
          <p:cNvSpPr txBox="1"/>
          <p:nvPr/>
        </p:nvSpPr>
        <p:spPr>
          <a:xfrm>
            <a:off x="1383695" y="1910538"/>
            <a:ext cx="45719" cy="369332"/>
          </a:xfrm>
          <a:prstGeom prst="rect">
            <a:avLst/>
          </a:prstGeom>
          <a:noFill/>
        </p:spPr>
        <p:txBody>
          <a:bodyPr wrap="square" rtlCol="0">
            <a:spAutoFit/>
          </a:bodyPr>
          <a:lstStyle/>
          <a:p>
            <a:r>
              <a:rPr lang="en-US" dirty="0"/>
              <a:t>1</a:t>
            </a:r>
          </a:p>
        </p:txBody>
      </p:sp>
      <p:sp>
        <p:nvSpPr>
          <p:cNvPr id="53" name="TextBox 52">
            <a:extLst>
              <a:ext uri="{FF2B5EF4-FFF2-40B4-BE49-F238E27FC236}">
                <a16:creationId xmlns:a16="http://schemas.microsoft.com/office/drawing/2014/main" id="{EC5EA488-C06C-4A0C-9A8F-CE3CE4AD5A29}"/>
              </a:ext>
            </a:extLst>
          </p:cNvPr>
          <p:cNvSpPr txBox="1"/>
          <p:nvPr/>
        </p:nvSpPr>
        <p:spPr>
          <a:xfrm>
            <a:off x="7957931" y="1481281"/>
            <a:ext cx="45719" cy="369332"/>
          </a:xfrm>
          <a:prstGeom prst="rect">
            <a:avLst/>
          </a:prstGeom>
          <a:noFill/>
        </p:spPr>
        <p:txBody>
          <a:bodyPr wrap="square" rtlCol="0">
            <a:spAutoFit/>
          </a:bodyPr>
          <a:lstStyle/>
          <a:p>
            <a:r>
              <a:rPr lang="en-US" dirty="0"/>
              <a:t>1</a:t>
            </a:r>
          </a:p>
        </p:txBody>
      </p:sp>
      <p:sp>
        <p:nvSpPr>
          <p:cNvPr id="54" name="TextBox 53">
            <a:extLst>
              <a:ext uri="{FF2B5EF4-FFF2-40B4-BE49-F238E27FC236}">
                <a16:creationId xmlns:a16="http://schemas.microsoft.com/office/drawing/2014/main" id="{223B8AF3-BB3E-4479-B14E-536889CFDD2E}"/>
              </a:ext>
            </a:extLst>
          </p:cNvPr>
          <p:cNvSpPr txBox="1"/>
          <p:nvPr/>
        </p:nvSpPr>
        <p:spPr>
          <a:xfrm>
            <a:off x="861949" y="2933692"/>
            <a:ext cx="46382" cy="369332"/>
          </a:xfrm>
          <a:prstGeom prst="rect">
            <a:avLst/>
          </a:prstGeom>
          <a:noFill/>
        </p:spPr>
        <p:txBody>
          <a:bodyPr wrap="square" rtlCol="0">
            <a:spAutoFit/>
          </a:bodyPr>
          <a:lstStyle/>
          <a:p>
            <a:r>
              <a:rPr lang="en-US" dirty="0"/>
              <a:t>2</a:t>
            </a:r>
          </a:p>
        </p:txBody>
      </p:sp>
      <p:sp>
        <p:nvSpPr>
          <p:cNvPr id="55" name="TextBox 54">
            <a:extLst>
              <a:ext uri="{FF2B5EF4-FFF2-40B4-BE49-F238E27FC236}">
                <a16:creationId xmlns:a16="http://schemas.microsoft.com/office/drawing/2014/main" id="{C16C5A61-1F53-46B6-8724-E7BC24124957}"/>
              </a:ext>
            </a:extLst>
          </p:cNvPr>
          <p:cNvSpPr txBox="1"/>
          <p:nvPr/>
        </p:nvSpPr>
        <p:spPr>
          <a:xfrm>
            <a:off x="8440287" y="1491364"/>
            <a:ext cx="46382" cy="369332"/>
          </a:xfrm>
          <a:prstGeom prst="rect">
            <a:avLst/>
          </a:prstGeom>
          <a:noFill/>
        </p:spPr>
        <p:txBody>
          <a:bodyPr wrap="square" rtlCol="0">
            <a:spAutoFit/>
          </a:bodyPr>
          <a:lstStyle/>
          <a:p>
            <a:r>
              <a:rPr lang="en-US" dirty="0"/>
              <a:t>2</a:t>
            </a:r>
          </a:p>
        </p:txBody>
      </p:sp>
      <p:sp>
        <p:nvSpPr>
          <p:cNvPr id="56" name="TextBox 55">
            <a:extLst>
              <a:ext uri="{FF2B5EF4-FFF2-40B4-BE49-F238E27FC236}">
                <a16:creationId xmlns:a16="http://schemas.microsoft.com/office/drawing/2014/main" id="{BC269102-E1A7-47EA-9B95-DAA5A87424C9}"/>
              </a:ext>
            </a:extLst>
          </p:cNvPr>
          <p:cNvSpPr txBox="1"/>
          <p:nvPr/>
        </p:nvSpPr>
        <p:spPr>
          <a:xfrm>
            <a:off x="7406554" y="2503688"/>
            <a:ext cx="46382" cy="369332"/>
          </a:xfrm>
          <a:prstGeom prst="rect">
            <a:avLst/>
          </a:prstGeom>
          <a:noFill/>
        </p:spPr>
        <p:txBody>
          <a:bodyPr wrap="square" rtlCol="0">
            <a:spAutoFit/>
          </a:bodyPr>
          <a:lstStyle/>
          <a:p>
            <a:r>
              <a:rPr lang="en-US" dirty="0"/>
              <a:t>2</a:t>
            </a:r>
          </a:p>
        </p:txBody>
      </p:sp>
      <p:sp>
        <p:nvSpPr>
          <p:cNvPr id="57" name="TextBox 56">
            <a:extLst>
              <a:ext uri="{FF2B5EF4-FFF2-40B4-BE49-F238E27FC236}">
                <a16:creationId xmlns:a16="http://schemas.microsoft.com/office/drawing/2014/main" id="{55C9C2A7-57AC-4E75-BF6A-3E7DF312F1CF}"/>
              </a:ext>
            </a:extLst>
          </p:cNvPr>
          <p:cNvSpPr txBox="1"/>
          <p:nvPr/>
        </p:nvSpPr>
        <p:spPr>
          <a:xfrm>
            <a:off x="2341226" y="1912234"/>
            <a:ext cx="80679" cy="369332"/>
          </a:xfrm>
          <a:prstGeom prst="rect">
            <a:avLst/>
          </a:prstGeom>
          <a:noFill/>
        </p:spPr>
        <p:txBody>
          <a:bodyPr wrap="square" rtlCol="0">
            <a:spAutoFit/>
          </a:bodyPr>
          <a:lstStyle/>
          <a:p>
            <a:r>
              <a:rPr lang="en-US" dirty="0"/>
              <a:t>3</a:t>
            </a:r>
          </a:p>
        </p:txBody>
      </p:sp>
      <p:sp>
        <p:nvSpPr>
          <p:cNvPr id="58" name="TextBox 57">
            <a:extLst>
              <a:ext uri="{FF2B5EF4-FFF2-40B4-BE49-F238E27FC236}">
                <a16:creationId xmlns:a16="http://schemas.microsoft.com/office/drawing/2014/main" id="{069CD4FD-3FD4-42FF-9228-CEFC0BE9F826}"/>
              </a:ext>
            </a:extLst>
          </p:cNvPr>
          <p:cNvSpPr txBox="1"/>
          <p:nvPr/>
        </p:nvSpPr>
        <p:spPr>
          <a:xfrm>
            <a:off x="8842627" y="1489492"/>
            <a:ext cx="80679" cy="369332"/>
          </a:xfrm>
          <a:prstGeom prst="rect">
            <a:avLst/>
          </a:prstGeom>
          <a:noFill/>
        </p:spPr>
        <p:txBody>
          <a:bodyPr wrap="square" rtlCol="0">
            <a:spAutoFit/>
          </a:bodyPr>
          <a:lstStyle/>
          <a:p>
            <a:r>
              <a:rPr lang="en-US" dirty="0"/>
              <a:t>3</a:t>
            </a:r>
          </a:p>
        </p:txBody>
      </p:sp>
      <p:sp>
        <p:nvSpPr>
          <p:cNvPr id="59" name="TextBox 58">
            <a:extLst>
              <a:ext uri="{FF2B5EF4-FFF2-40B4-BE49-F238E27FC236}">
                <a16:creationId xmlns:a16="http://schemas.microsoft.com/office/drawing/2014/main" id="{240DF707-2FDE-4911-B9B5-3847DCDC9987}"/>
              </a:ext>
            </a:extLst>
          </p:cNvPr>
          <p:cNvSpPr txBox="1"/>
          <p:nvPr/>
        </p:nvSpPr>
        <p:spPr>
          <a:xfrm>
            <a:off x="7389405" y="2961427"/>
            <a:ext cx="80679" cy="369332"/>
          </a:xfrm>
          <a:prstGeom prst="rect">
            <a:avLst/>
          </a:prstGeom>
          <a:noFill/>
        </p:spPr>
        <p:txBody>
          <a:bodyPr wrap="square" rtlCol="0">
            <a:spAutoFit/>
          </a:bodyPr>
          <a:lstStyle/>
          <a:p>
            <a:r>
              <a:rPr lang="en-US" dirty="0"/>
              <a:t>3</a:t>
            </a:r>
          </a:p>
        </p:txBody>
      </p:sp>
      <p:sp>
        <p:nvSpPr>
          <p:cNvPr id="61" name="TextBox 60">
            <a:extLst>
              <a:ext uri="{FF2B5EF4-FFF2-40B4-BE49-F238E27FC236}">
                <a16:creationId xmlns:a16="http://schemas.microsoft.com/office/drawing/2014/main" id="{2BBC3029-5C60-4E09-BC9C-4429277092BA}"/>
              </a:ext>
            </a:extLst>
          </p:cNvPr>
          <p:cNvSpPr txBox="1"/>
          <p:nvPr/>
        </p:nvSpPr>
        <p:spPr>
          <a:xfrm>
            <a:off x="7338231" y="1605437"/>
            <a:ext cx="914400" cy="369332"/>
          </a:xfrm>
          <a:prstGeom prst="rect">
            <a:avLst/>
          </a:prstGeom>
          <a:noFill/>
        </p:spPr>
        <p:txBody>
          <a:bodyPr wrap="square" rtlCol="0">
            <a:spAutoFit/>
          </a:bodyPr>
          <a:lstStyle/>
          <a:p>
            <a:r>
              <a:rPr lang="en-US" dirty="0"/>
              <a:t>0</a:t>
            </a:r>
          </a:p>
        </p:txBody>
      </p:sp>
      <p:sp>
        <p:nvSpPr>
          <p:cNvPr id="62" name="TextBox 61">
            <a:extLst>
              <a:ext uri="{FF2B5EF4-FFF2-40B4-BE49-F238E27FC236}">
                <a16:creationId xmlns:a16="http://schemas.microsoft.com/office/drawing/2014/main" id="{02ED76B1-2B49-40FD-9696-D02450FF561B}"/>
              </a:ext>
            </a:extLst>
          </p:cNvPr>
          <p:cNvSpPr txBox="1"/>
          <p:nvPr/>
        </p:nvSpPr>
        <p:spPr>
          <a:xfrm>
            <a:off x="843040" y="3876954"/>
            <a:ext cx="45719" cy="369332"/>
          </a:xfrm>
          <a:prstGeom prst="rect">
            <a:avLst/>
          </a:prstGeom>
          <a:noFill/>
        </p:spPr>
        <p:txBody>
          <a:bodyPr wrap="square" rtlCol="0">
            <a:spAutoFit/>
          </a:bodyPr>
          <a:lstStyle/>
          <a:p>
            <a:r>
              <a:rPr lang="en-US" dirty="0"/>
              <a:t>4</a:t>
            </a:r>
          </a:p>
        </p:txBody>
      </p:sp>
      <p:sp>
        <p:nvSpPr>
          <p:cNvPr id="63" name="TextBox 62">
            <a:extLst>
              <a:ext uri="{FF2B5EF4-FFF2-40B4-BE49-F238E27FC236}">
                <a16:creationId xmlns:a16="http://schemas.microsoft.com/office/drawing/2014/main" id="{1E6C12A4-516B-43C3-B8D0-569E0AE9BBCE}"/>
              </a:ext>
            </a:extLst>
          </p:cNvPr>
          <p:cNvSpPr txBox="1"/>
          <p:nvPr/>
        </p:nvSpPr>
        <p:spPr>
          <a:xfrm>
            <a:off x="7406884" y="3415085"/>
            <a:ext cx="45719" cy="369332"/>
          </a:xfrm>
          <a:prstGeom prst="rect">
            <a:avLst/>
          </a:prstGeom>
          <a:noFill/>
        </p:spPr>
        <p:txBody>
          <a:bodyPr wrap="square" rtlCol="0">
            <a:spAutoFit/>
          </a:bodyPr>
          <a:lstStyle/>
          <a:p>
            <a:r>
              <a:rPr lang="en-US" dirty="0"/>
              <a:t>4</a:t>
            </a:r>
          </a:p>
        </p:txBody>
      </p:sp>
      <p:sp>
        <p:nvSpPr>
          <p:cNvPr id="64" name="TextBox 63">
            <a:extLst>
              <a:ext uri="{FF2B5EF4-FFF2-40B4-BE49-F238E27FC236}">
                <a16:creationId xmlns:a16="http://schemas.microsoft.com/office/drawing/2014/main" id="{C2240F1E-F357-4027-B446-333C50F120FA}"/>
              </a:ext>
            </a:extLst>
          </p:cNvPr>
          <p:cNvSpPr txBox="1"/>
          <p:nvPr/>
        </p:nvSpPr>
        <p:spPr>
          <a:xfrm>
            <a:off x="9275380" y="1487620"/>
            <a:ext cx="45719" cy="369332"/>
          </a:xfrm>
          <a:prstGeom prst="rect">
            <a:avLst/>
          </a:prstGeom>
          <a:noFill/>
        </p:spPr>
        <p:txBody>
          <a:bodyPr wrap="square" rtlCol="0">
            <a:spAutoFit/>
          </a:bodyPr>
          <a:lstStyle/>
          <a:p>
            <a:r>
              <a:rPr lang="en-US" dirty="0"/>
              <a:t>4</a:t>
            </a:r>
          </a:p>
        </p:txBody>
      </p:sp>
      <p:sp>
        <p:nvSpPr>
          <p:cNvPr id="67" name="TextBox 66">
            <a:extLst>
              <a:ext uri="{FF2B5EF4-FFF2-40B4-BE49-F238E27FC236}">
                <a16:creationId xmlns:a16="http://schemas.microsoft.com/office/drawing/2014/main" id="{1403F6F7-1298-486D-95F8-986881A2C495}"/>
              </a:ext>
            </a:extLst>
          </p:cNvPr>
          <p:cNvSpPr txBox="1"/>
          <p:nvPr/>
        </p:nvSpPr>
        <p:spPr>
          <a:xfrm>
            <a:off x="7414516" y="3828754"/>
            <a:ext cx="63929" cy="369332"/>
          </a:xfrm>
          <a:prstGeom prst="rect">
            <a:avLst/>
          </a:prstGeom>
          <a:noFill/>
        </p:spPr>
        <p:txBody>
          <a:bodyPr wrap="square" rtlCol="0">
            <a:spAutoFit/>
          </a:bodyPr>
          <a:lstStyle/>
          <a:p>
            <a:r>
              <a:rPr lang="en-US" dirty="0"/>
              <a:t>5</a:t>
            </a:r>
          </a:p>
        </p:txBody>
      </p:sp>
      <p:sp>
        <p:nvSpPr>
          <p:cNvPr id="68" name="TextBox 67">
            <a:extLst>
              <a:ext uri="{FF2B5EF4-FFF2-40B4-BE49-F238E27FC236}">
                <a16:creationId xmlns:a16="http://schemas.microsoft.com/office/drawing/2014/main" id="{6090F1D7-BA0B-41AF-A918-1B4895BC77A8}"/>
              </a:ext>
            </a:extLst>
          </p:cNvPr>
          <p:cNvSpPr txBox="1"/>
          <p:nvPr/>
        </p:nvSpPr>
        <p:spPr>
          <a:xfrm>
            <a:off x="9754695" y="1491449"/>
            <a:ext cx="63929" cy="369332"/>
          </a:xfrm>
          <a:prstGeom prst="rect">
            <a:avLst/>
          </a:prstGeom>
          <a:noFill/>
        </p:spPr>
        <p:txBody>
          <a:bodyPr wrap="square" rtlCol="0">
            <a:spAutoFit/>
          </a:bodyPr>
          <a:lstStyle/>
          <a:p>
            <a:r>
              <a:rPr lang="en-US" dirty="0"/>
              <a:t>5</a:t>
            </a:r>
          </a:p>
        </p:txBody>
      </p:sp>
      <p:sp>
        <p:nvSpPr>
          <p:cNvPr id="69" name="TextBox 68">
            <a:extLst>
              <a:ext uri="{FF2B5EF4-FFF2-40B4-BE49-F238E27FC236}">
                <a16:creationId xmlns:a16="http://schemas.microsoft.com/office/drawing/2014/main" id="{BB2FAE68-8008-4BA1-956E-331E380EFC06}"/>
              </a:ext>
            </a:extLst>
          </p:cNvPr>
          <p:cNvSpPr txBox="1"/>
          <p:nvPr/>
        </p:nvSpPr>
        <p:spPr>
          <a:xfrm>
            <a:off x="7409867" y="4246593"/>
            <a:ext cx="45719" cy="369332"/>
          </a:xfrm>
          <a:prstGeom prst="rect">
            <a:avLst/>
          </a:prstGeom>
          <a:noFill/>
        </p:spPr>
        <p:txBody>
          <a:bodyPr wrap="square" rtlCol="0">
            <a:spAutoFit/>
          </a:bodyPr>
          <a:lstStyle/>
          <a:p>
            <a:r>
              <a:rPr lang="en-US" dirty="0"/>
              <a:t>6</a:t>
            </a:r>
          </a:p>
        </p:txBody>
      </p:sp>
      <p:sp>
        <p:nvSpPr>
          <p:cNvPr id="70" name="TextBox 69">
            <a:extLst>
              <a:ext uri="{FF2B5EF4-FFF2-40B4-BE49-F238E27FC236}">
                <a16:creationId xmlns:a16="http://schemas.microsoft.com/office/drawing/2014/main" id="{659739BC-ED9B-40F7-A277-D9CC37672107}"/>
              </a:ext>
            </a:extLst>
          </p:cNvPr>
          <p:cNvSpPr txBox="1"/>
          <p:nvPr/>
        </p:nvSpPr>
        <p:spPr>
          <a:xfrm>
            <a:off x="10216515" y="1495819"/>
            <a:ext cx="45719" cy="369332"/>
          </a:xfrm>
          <a:prstGeom prst="rect">
            <a:avLst/>
          </a:prstGeom>
          <a:noFill/>
        </p:spPr>
        <p:txBody>
          <a:bodyPr wrap="square" rtlCol="0">
            <a:spAutoFit/>
          </a:bodyPr>
          <a:lstStyle/>
          <a:p>
            <a:r>
              <a:rPr lang="en-US" dirty="0"/>
              <a:t>6</a:t>
            </a:r>
          </a:p>
        </p:txBody>
      </p:sp>
      <p:sp>
        <p:nvSpPr>
          <p:cNvPr id="71" name="TextBox 70">
            <a:extLst>
              <a:ext uri="{FF2B5EF4-FFF2-40B4-BE49-F238E27FC236}">
                <a16:creationId xmlns:a16="http://schemas.microsoft.com/office/drawing/2014/main" id="{EB930A61-46F5-43B3-BB4E-8625D209CDC5}"/>
              </a:ext>
            </a:extLst>
          </p:cNvPr>
          <p:cNvSpPr txBox="1"/>
          <p:nvPr/>
        </p:nvSpPr>
        <p:spPr>
          <a:xfrm>
            <a:off x="7388052" y="4720068"/>
            <a:ext cx="71137" cy="369332"/>
          </a:xfrm>
          <a:prstGeom prst="rect">
            <a:avLst/>
          </a:prstGeom>
          <a:noFill/>
        </p:spPr>
        <p:txBody>
          <a:bodyPr wrap="square" rtlCol="0">
            <a:spAutoFit/>
          </a:bodyPr>
          <a:lstStyle/>
          <a:p>
            <a:r>
              <a:rPr lang="en-US" dirty="0"/>
              <a:t>7</a:t>
            </a:r>
          </a:p>
        </p:txBody>
      </p:sp>
      <p:sp>
        <p:nvSpPr>
          <p:cNvPr id="72" name="TextBox 71">
            <a:extLst>
              <a:ext uri="{FF2B5EF4-FFF2-40B4-BE49-F238E27FC236}">
                <a16:creationId xmlns:a16="http://schemas.microsoft.com/office/drawing/2014/main" id="{1D11967E-B392-4751-991E-B9A123B6B116}"/>
              </a:ext>
            </a:extLst>
          </p:cNvPr>
          <p:cNvSpPr txBox="1"/>
          <p:nvPr/>
        </p:nvSpPr>
        <p:spPr>
          <a:xfrm>
            <a:off x="10705018" y="1507199"/>
            <a:ext cx="71137" cy="369332"/>
          </a:xfrm>
          <a:prstGeom prst="rect">
            <a:avLst/>
          </a:prstGeom>
          <a:noFill/>
        </p:spPr>
        <p:txBody>
          <a:bodyPr wrap="square" rtlCol="0">
            <a:spAutoFit/>
          </a:bodyPr>
          <a:lstStyle/>
          <a:p>
            <a:r>
              <a:rPr lang="en-US" dirty="0"/>
              <a:t>7</a:t>
            </a:r>
          </a:p>
        </p:txBody>
      </p:sp>
      <p:sp>
        <p:nvSpPr>
          <p:cNvPr id="73" name="TextBox 72">
            <a:extLst>
              <a:ext uri="{FF2B5EF4-FFF2-40B4-BE49-F238E27FC236}">
                <a16:creationId xmlns:a16="http://schemas.microsoft.com/office/drawing/2014/main" id="{F0EB27A7-72AE-4BD4-AD6D-AFB0FDFB02C7}"/>
              </a:ext>
            </a:extLst>
          </p:cNvPr>
          <p:cNvSpPr txBox="1"/>
          <p:nvPr/>
        </p:nvSpPr>
        <p:spPr>
          <a:xfrm>
            <a:off x="7414516" y="5089400"/>
            <a:ext cx="45719" cy="369332"/>
          </a:xfrm>
          <a:prstGeom prst="rect">
            <a:avLst/>
          </a:prstGeom>
          <a:noFill/>
        </p:spPr>
        <p:txBody>
          <a:bodyPr wrap="square" rtlCol="0">
            <a:spAutoFit/>
          </a:bodyPr>
          <a:lstStyle/>
          <a:p>
            <a:r>
              <a:rPr lang="en-US" dirty="0"/>
              <a:t>8</a:t>
            </a:r>
          </a:p>
        </p:txBody>
      </p:sp>
      <p:sp>
        <p:nvSpPr>
          <p:cNvPr id="74" name="TextBox 73">
            <a:extLst>
              <a:ext uri="{FF2B5EF4-FFF2-40B4-BE49-F238E27FC236}">
                <a16:creationId xmlns:a16="http://schemas.microsoft.com/office/drawing/2014/main" id="{08ABC558-36F3-4234-AF74-3470675C82B7}"/>
              </a:ext>
            </a:extLst>
          </p:cNvPr>
          <p:cNvSpPr txBox="1"/>
          <p:nvPr/>
        </p:nvSpPr>
        <p:spPr>
          <a:xfrm>
            <a:off x="11098834" y="1507199"/>
            <a:ext cx="45719" cy="369332"/>
          </a:xfrm>
          <a:prstGeom prst="rect">
            <a:avLst/>
          </a:prstGeom>
          <a:noFill/>
        </p:spPr>
        <p:txBody>
          <a:bodyPr wrap="square" rtlCol="0">
            <a:spAutoFit/>
          </a:bodyPr>
          <a:lstStyle/>
          <a:p>
            <a:r>
              <a:rPr lang="en-US" dirty="0"/>
              <a:t>8</a:t>
            </a:r>
          </a:p>
        </p:txBody>
      </p:sp>
      <p:sp>
        <p:nvSpPr>
          <p:cNvPr id="81" name="TextBox 80">
            <a:extLst>
              <a:ext uri="{FF2B5EF4-FFF2-40B4-BE49-F238E27FC236}">
                <a16:creationId xmlns:a16="http://schemas.microsoft.com/office/drawing/2014/main" id="{421DB340-E64F-4666-AA8F-CD1B72FFBD53}"/>
              </a:ext>
            </a:extLst>
          </p:cNvPr>
          <p:cNvSpPr txBox="1"/>
          <p:nvPr/>
        </p:nvSpPr>
        <p:spPr>
          <a:xfrm>
            <a:off x="2131114" y="2572492"/>
            <a:ext cx="457864" cy="1015663"/>
          </a:xfrm>
          <a:prstGeom prst="rect">
            <a:avLst/>
          </a:prstGeom>
          <a:noFill/>
        </p:spPr>
        <p:txBody>
          <a:bodyPr wrap="square" rtlCol="0">
            <a:spAutoFit/>
          </a:bodyPr>
          <a:lstStyle/>
          <a:p>
            <a:r>
              <a:rPr lang="en-US" sz="6000" dirty="0">
                <a:solidFill>
                  <a:srgbClr val="FF0000"/>
                </a:solidFill>
              </a:rPr>
              <a:t>.</a:t>
            </a:r>
          </a:p>
        </p:txBody>
      </p:sp>
      <p:sp>
        <p:nvSpPr>
          <p:cNvPr id="87" name="TextBox 86">
            <a:extLst>
              <a:ext uri="{FF2B5EF4-FFF2-40B4-BE49-F238E27FC236}">
                <a16:creationId xmlns:a16="http://schemas.microsoft.com/office/drawing/2014/main" id="{0A0D0585-F168-4DC2-8A5A-EA4969300E51}"/>
              </a:ext>
            </a:extLst>
          </p:cNvPr>
          <p:cNvSpPr txBox="1"/>
          <p:nvPr/>
        </p:nvSpPr>
        <p:spPr>
          <a:xfrm>
            <a:off x="1937372" y="1349845"/>
            <a:ext cx="686488" cy="369332"/>
          </a:xfrm>
          <a:prstGeom prst="rect">
            <a:avLst/>
          </a:prstGeom>
          <a:noFill/>
        </p:spPr>
        <p:txBody>
          <a:bodyPr wrap="square" rtlCol="0">
            <a:spAutoFit/>
          </a:bodyPr>
          <a:lstStyle/>
          <a:p>
            <a:r>
              <a:rPr lang="en-US" dirty="0"/>
              <a:t>2.75</a:t>
            </a:r>
          </a:p>
        </p:txBody>
      </p:sp>
      <p:sp>
        <p:nvSpPr>
          <p:cNvPr id="90" name="TextBox 89">
            <a:extLst>
              <a:ext uri="{FF2B5EF4-FFF2-40B4-BE49-F238E27FC236}">
                <a16:creationId xmlns:a16="http://schemas.microsoft.com/office/drawing/2014/main" id="{8BCB73BC-8C88-4003-A96C-F77C1856759B}"/>
              </a:ext>
            </a:extLst>
          </p:cNvPr>
          <p:cNvSpPr txBox="1"/>
          <p:nvPr/>
        </p:nvSpPr>
        <p:spPr>
          <a:xfrm>
            <a:off x="99599" y="3126167"/>
            <a:ext cx="715115" cy="369332"/>
          </a:xfrm>
          <a:prstGeom prst="rect">
            <a:avLst/>
          </a:prstGeom>
          <a:noFill/>
        </p:spPr>
        <p:txBody>
          <a:bodyPr wrap="square" rtlCol="0">
            <a:spAutoFit/>
          </a:bodyPr>
          <a:lstStyle/>
          <a:p>
            <a:r>
              <a:rPr lang="en-US" dirty="0"/>
              <a:t>2.25</a:t>
            </a:r>
          </a:p>
        </p:txBody>
      </p:sp>
      <p:sp>
        <p:nvSpPr>
          <p:cNvPr id="92" name="TextBox 91">
            <a:extLst>
              <a:ext uri="{FF2B5EF4-FFF2-40B4-BE49-F238E27FC236}">
                <a16:creationId xmlns:a16="http://schemas.microsoft.com/office/drawing/2014/main" id="{78C382DF-7D92-456A-954E-347C5B336BDB}"/>
              </a:ext>
            </a:extLst>
          </p:cNvPr>
          <p:cNvSpPr txBox="1"/>
          <p:nvPr/>
        </p:nvSpPr>
        <p:spPr>
          <a:xfrm>
            <a:off x="1015990" y="4132307"/>
            <a:ext cx="1812709" cy="646331"/>
          </a:xfrm>
          <a:prstGeom prst="rect">
            <a:avLst/>
          </a:prstGeom>
          <a:noFill/>
        </p:spPr>
        <p:txBody>
          <a:bodyPr wrap="square" rtlCol="0">
            <a:spAutoFit/>
          </a:bodyPr>
          <a:lstStyle/>
          <a:p>
            <a:r>
              <a:rPr lang="en-US" b="1" dirty="0"/>
              <a:t>     4x4</a:t>
            </a:r>
          </a:p>
          <a:p>
            <a:r>
              <a:rPr lang="en-US" b="1" dirty="0"/>
              <a:t>Source Image</a:t>
            </a:r>
          </a:p>
        </p:txBody>
      </p:sp>
      <p:sp>
        <p:nvSpPr>
          <p:cNvPr id="93" name="TextBox 92">
            <a:extLst>
              <a:ext uri="{FF2B5EF4-FFF2-40B4-BE49-F238E27FC236}">
                <a16:creationId xmlns:a16="http://schemas.microsoft.com/office/drawing/2014/main" id="{75ED797D-0842-4165-A773-93AC0E5C14DC}"/>
              </a:ext>
            </a:extLst>
          </p:cNvPr>
          <p:cNvSpPr txBox="1"/>
          <p:nvPr/>
        </p:nvSpPr>
        <p:spPr>
          <a:xfrm>
            <a:off x="5738191" y="2157978"/>
            <a:ext cx="45719" cy="369332"/>
          </a:xfrm>
          <a:prstGeom prst="rect">
            <a:avLst/>
          </a:prstGeom>
          <a:noFill/>
        </p:spPr>
        <p:txBody>
          <a:bodyPr wrap="square" rtlCol="0">
            <a:spAutoFit/>
          </a:bodyPr>
          <a:lstStyle/>
          <a:p>
            <a:r>
              <a:rPr lang="en-US" dirty="0"/>
              <a:t>8</a:t>
            </a:r>
          </a:p>
        </p:txBody>
      </p:sp>
      <p:sp>
        <p:nvSpPr>
          <p:cNvPr id="95" name="TextBox 94">
            <a:extLst>
              <a:ext uri="{FF2B5EF4-FFF2-40B4-BE49-F238E27FC236}">
                <a16:creationId xmlns:a16="http://schemas.microsoft.com/office/drawing/2014/main" id="{ECB0B943-2C9A-481B-A8D5-03526BC72817}"/>
              </a:ext>
            </a:extLst>
          </p:cNvPr>
          <p:cNvSpPr txBox="1"/>
          <p:nvPr/>
        </p:nvSpPr>
        <p:spPr>
          <a:xfrm>
            <a:off x="8828127" y="5458732"/>
            <a:ext cx="2554945" cy="646331"/>
          </a:xfrm>
          <a:prstGeom prst="rect">
            <a:avLst/>
          </a:prstGeom>
          <a:noFill/>
        </p:spPr>
        <p:txBody>
          <a:bodyPr wrap="square" rtlCol="0">
            <a:spAutoFit/>
          </a:bodyPr>
          <a:lstStyle/>
          <a:p>
            <a:r>
              <a:rPr lang="en-US" b="1" dirty="0"/>
              <a:t>     8x8</a:t>
            </a:r>
          </a:p>
          <a:p>
            <a:r>
              <a:rPr lang="en-US" b="1" dirty="0"/>
              <a:t>Destination Image</a:t>
            </a:r>
          </a:p>
        </p:txBody>
      </p:sp>
      <p:cxnSp>
        <p:nvCxnSpPr>
          <p:cNvPr id="97" name="Straight Arrow Connector 96">
            <a:extLst>
              <a:ext uri="{FF2B5EF4-FFF2-40B4-BE49-F238E27FC236}">
                <a16:creationId xmlns:a16="http://schemas.microsoft.com/office/drawing/2014/main" id="{5F7EA974-6A80-4990-A47E-A426E692D0F3}"/>
              </a:ext>
            </a:extLst>
          </p:cNvPr>
          <p:cNvCxnSpPr>
            <a:cxnSpLocks/>
            <a:stCxn id="87" idx="2"/>
          </p:cNvCxnSpPr>
          <p:nvPr/>
        </p:nvCxnSpPr>
        <p:spPr>
          <a:xfrm>
            <a:off x="2280616" y="1719177"/>
            <a:ext cx="0" cy="1460400"/>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3834386A-7E82-4AB5-A28B-9CF4078FE82D}"/>
              </a:ext>
            </a:extLst>
          </p:cNvPr>
          <p:cNvCxnSpPr>
            <a:cxnSpLocks/>
            <a:stCxn id="90" idx="3"/>
          </p:cNvCxnSpPr>
          <p:nvPr/>
        </p:nvCxnSpPr>
        <p:spPr>
          <a:xfrm>
            <a:off x="814714" y="3310833"/>
            <a:ext cx="1316400" cy="0"/>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15" name="TextBox 114">
            <a:extLst>
              <a:ext uri="{FF2B5EF4-FFF2-40B4-BE49-F238E27FC236}">
                <a16:creationId xmlns:a16="http://schemas.microsoft.com/office/drawing/2014/main" id="{79CE072F-00B8-4993-8DEF-B5A887A080F0}"/>
              </a:ext>
            </a:extLst>
          </p:cNvPr>
          <p:cNvSpPr txBox="1"/>
          <p:nvPr/>
        </p:nvSpPr>
        <p:spPr>
          <a:xfrm>
            <a:off x="9866043" y="1243444"/>
            <a:ext cx="521863" cy="369332"/>
          </a:xfrm>
          <a:prstGeom prst="rect">
            <a:avLst/>
          </a:prstGeom>
          <a:noFill/>
        </p:spPr>
        <p:txBody>
          <a:bodyPr wrap="square" rtlCol="0">
            <a:spAutoFit/>
          </a:bodyPr>
          <a:lstStyle/>
          <a:p>
            <a:r>
              <a:rPr lang="en-US" b="1" dirty="0"/>
              <a:t>5.5</a:t>
            </a:r>
          </a:p>
        </p:txBody>
      </p:sp>
      <p:cxnSp>
        <p:nvCxnSpPr>
          <p:cNvPr id="117" name="Straight Arrow Connector 116">
            <a:extLst>
              <a:ext uri="{FF2B5EF4-FFF2-40B4-BE49-F238E27FC236}">
                <a16:creationId xmlns:a16="http://schemas.microsoft.com/office/drawing/2014/main" id="{ADFF04E6-6ADA-4A1E-A00E-D18E91A0AE18}"/>
              </a:ext>
            </a:extLst>
          </p:cNvPr>
          <p:cNvCxnSpPr>
            <a:cxnSpLocks/>
            <a:stCxn id="115" idx="2"/>
          </p:cNvCxnSpPr>
          <p:nvPr/>
        </p:nvCxnSpPr>
        <p:spPr>
          <a:xfrm flipH="1">
            <a:off x="10106925" y="1612776"/>
            <a:ext cx="20050" cy="2174881"/>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5FF9241F-027D-48EB-8E9A-21EBEEDBEFA7}"/>
              </a:ext>
            </a:extLst>
          </p:cNvPr>
          <p:cNvSpPr txBox="1"/>
          <p:nvPr/>
        </p:nvSpPr>
        <p:spPr>
          <a:xfrm flipH="1">
            <a:off x="6760637" y="3678360"/>
            <a:ext cx="556592" cy="369332"/>
          </a:xfrm>
          <a:prstGeom prst="rect">
            <a:avLst/>
          </a:prstGeom>
          <a:noFill/>
        </p:spPr>
        <p:txBody>
          <a:bodyPr wrap="square" rtlCol="0">
            <a:spAutoFit/>
          </a:bodyPr>
          <a:lstStyle/>
          <a:p>
            <a:r>
              <a:rPr lang="en-US" b="1" dirty="0"/>
              <a:t>4.5</a:t>
            </a:r>
          </a:p>
        </p:txBody>
      </p:sp>
      <p:cxnSp>
        <p:nvCxnSpPr>
          <p:cNvPr id="124" name="Straight Arrow Connector 123">
            <a:extLst>
              <a:ext uri="{FF2B5EF4-FFF2-40B4-BE49-F238E27FC236}">
                <a16:creationId xmlns:a16="http://schemas.microsoft.com/office/drawing/2014/main" id="{82CDAABD-20B2-4FA8-82B4-99117D5B13D8}"/>
              </a:ext>
            </a:extLst>
          </p:cNvPr>
          <p:cNvCxnSpPr>
            <a:cxnSpLocks/>
          </p:cNvCxnSpPr>
          <p:nvPr/>
        </p:nvCxnSpPr>
        <p:spPr>
          <a:xfrm>
            <a:off x="7301828" y="3851126"/>
            <a:ext cx="2663807" cy="44337"/>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27" name="TextBox 126">
            <a:extLst>
              <a:ext uri="{FF2B5EF4-FFF2-40B4-BE49-F238E27FC236}">
                <a16:creationId xmlns:a16="http://schemas.microsoft.com/office/drawing/2014/main" id="{24D31A6C-C6CD-46E4-8EA0-355C8EC0A2DC}"/>
              </a:ext>
            </a:extLst>
          </p:cNvPr>
          <p:cNvSpPr txBox="1"/>
          <p:nvPr/>
        </p:nvSpPr>
        <p:spPr>
          <a:xfrm>
            <a:off x="9955352" y="3316145"/>
            <a:ext cx="343243" cy="830997"/>
          </a:xfrm>
          <a:prstGeom prst="rect">
            <a:avLst/>
          </a:prstGeom>
          <a:noFill/>
        </p:spPr>
        <p:txBody>
          <a:bodyPr wrap="square" rtlCol="0">
            <a:spAutoFit/>
          </a:bodyPr>
          <a:lstStyle/>
          <a:p>
            <a:r>
              <a:rPr lang="en-US" sz="4800" dirty="0"/>
              <a:t>.</a:t>
            </a:r>
          </a:p>
        </p:txBody>
      </p:sp>
      <p:sp>
        <p:nvSpPr>
          <p:cNvPr id="49" name="TextBox 48">
            <a:extLst>
              <a:ext uri="{FF2B5EF4-FFF2-40B4-BE49-F238E27FC236}">
                <a16:creationId xmlns:a16="http://schemas.microsoft.com/office/drawing/2014/main" id="{0A34C06F-1121-4E6F-BDE3-EBE5073449D3}"/>
              </a:ext>
            </a:extLst>
          </p:cNvPr>
          <p:cNvSpPr txBox="1"/>
          <p:nvPr/>
        </p:nvSpPr>
        <p:spPr>
          <a:xfrm>
            <a:off x="-42794" y="6330890"/>
            <a:ext cx="5763491" cy="523220"/>
          </a:xfrm>
          <a:prstGeom prst="rect">
            <a:avLst/>
          </a:prstGeom>
          <a:noFill/>
        </p:spPr>
        <p:txBody>
          <a:bodyPr wrap="square" rtlCol="0">
            <a:spAutoFit/>
          </a:bodyPr>
          <a:lstStyle/>
          <a:p>
            <a:pPr algn="l"/>
            <a:r>
              <a:rPr lang="en-US" sz="1400" b="0" i="0" dirty="0">
                <a:solidFill>
                  <a:srgbClr val="111111"/>
                </a:solidFill>
                <a:effectLst/>
                <a:latin typeface="Roboto" panose="02000000000000000000" pitchFamily="2" charset="0"/>
              </a:rPr>
              <a:t>Computational Time Complexity of Image Interpolation </a:t>
            </a:r>
            <a:r>
              <a:rPr lang="en-US" sz="1400" dirty="0" err="1">
                <a:latin typeface="Roboto" panose="02000000000000000000" pitchFamily="2" charset="0"/>
                <a:ea typeface="Roboto" panose="02000000000000000000" pitchFamily="2" charset="0"/>
              </a:rPr>
              <a:t>Algorithms,by</a:t>
            </a:r>
            <a:r>
              <a:rPr lang="en-US" sz="1400" dirty="0">
                <a:latin typeface="Roboto" panose="02000000000000000000" pitchFamily="2" charset="0"/>
                <a:ea typeface="Roboto" panose="02000000000000000000" pitchFamily="2" charset="0"/>
              </a:rPr>
              <a:t> Pankaj </a:t>
            </a:r>
            <a:r>
              <a:rPr lang="en-US" sz="1400" dirty="0" err="1">
                <a:latin typeface="Roboto" panose="02000000000000000000" pitchFamily="2" charset="0"/>
                <a:ea typeface="Roboto" panose="02000000000000000000" pitchFamily="2" charset="0"/>
              </a:rPr>
              <a:t>Parsania</a:t>
            </a:r>
            <a:r>
              <a:rPr lang="en-US" sz="1400" dirty="0">
                <a:latin typeface="Roboto" panose="02000000000000000000" pitchFamily="2" charset="0"/>
                <a:ea typeface="Roboto" panose="02000000000000000000" pitchFamily="2" charset="0"/>
              </a:rPr>
              <a:t> ,2018</a:t>
            </a:r>
          </a:p>
        </p:txBody>
      </p:sp>
    </p:spTree>
    <p:extLst>
      <p:ext uri="{BB962C8B-B14F-4D97-AF65-F5344CB8AC3E}">
        <p14:creationId xmlns:p14="http://schemas.microsoft.com/office/powerpoint/2010/main" val="2451467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2) </a:t>
            </a:r>
            <a:r>
              <a:rPr lang="en-US" sz="3200" dirty="0" err="1"/>
              <a:t>Bicubic</a:t>
            </a:r>
            <a:r>
              <a:rPr lang="en-US" sz="3200" dirty="0"/>
              <a:t> Interpolation </a:t>
            </a:r>
          </a:p>
        </p:txBody>
      </p:sp>
      <p:sp>
        <p:nvSpPr>
          <p:cNvPr id="3" name="Content Placeholder 2"/>
          <p:cNvSpPr>
            <a:spLocks noGrp="1"/>
          </p:cNvSpPr>
          <p:nvPr>
            <p:ph idx="1"/>
          </p:nvPr>
        </p:nvSpPr>
        <p:spPr/>
        <p:txBody>
          <a:bodyPr>
            <a:normAutofit/>
          </a:bodyPr>
          <a:lstStyle/>
          <a:p>
            <a:r>
              <a:rPr lang="en-US" sz="2800" dirty="0"/>
              <a:t>One step beyond bilinear by considering the closest 4x4 neighborhood of known pixels, for a total of 16 pixels </a:t>
            </a:r>
          </a:p>
          <a:p>
            <a:r>
              <a:rPr lang="en-US" sz="2800" dirty="0"/>
              <a:t>Bicubic uses 3</a:t>
            </a:r>
            <a:r>
              <a:rPr lang="en-US" sz="2800" baseline="30000" dirty="0"/>
              <a:t>rd</a:t>
            </a:r>
            <a:r>
              <a:rPr lang="en-US" sz="2800" dirty="0"/>
              <a:t> polynomial function (cubic function) which is continuous and smoothing function .</a:t>
            </a:r>
          </a:p>
          <a:p>
            <a:r>
              <a:rPr lang="en-US" sz="2800" dirty="0"/>
              <a:t>Good compromise between processing time and output quality.</a:t>
            </a:r>
          </a:p>
          <a:p>
            <a:endParaRPr lang="en-US" sz="2800" dirty="0"/>
          </a:p>
        </p:txBody>
      </p:sp>
      <p:sp>
        <p:nvSpPr>
          <p:cNvPr id="6" name="TextBox 5">
            <a:extLst>
              <a:ext uri="{FF2B5EF4-FFF2-40B4-BE49-F238E27FC236}">
                <a16:creationId xmlns:a16="http://schemas.microsoft.com/office/drawing/2014/main" id="{073599A6-E0C1-47CD-A28B-4BAA103702EE}"/>
              </a:ext>
            </a:extLst>
          </p:cNvPr>
          <p:cNvSpPr txBox="1"/>
          <p:nvPr/>
        </p:nvSpPr>
        <p:spPr>
          <a:xfrm>
            <a:off x="79664" y="6172200"/>
            <a:ext cx="5763491" cy="800219"/>
          </a:xfrm>
          <a:prstGeom prst="rect">
            <a:avLst/>
          </a:prstGeom>
          <a:noFill/>
        </p:spPr>
        <p:txBody>
          <a:bodyPr wrap="square" rtlCol="0">
            <a:spAutoFit/>
          </a:bodyPr>
          <a:lstStyle/>
          <a:p>
            <a:r>
              <a:rPr lang="en-US" sz="1400" dirty="0"/>
              <a:t>Comparison of Commonly Used Image Interpolation Methods , </a:t>
            </a:r>
            <a:r>
              <a:rPr lang="en-US" sz="1400" dirty="0" err="1"/>
              <a:t>Dianyuan</a:t>
            </a:r>
            <a:r>
              <a:rPr lang="en-US" sz="1400" dirty="0"/>
              <a:t> Han , 2013</a:t>
            </a:r>
          </a:p>
          <a:p>
            <a:endParaRPr lang="en-US" dirty="0"/>
          </a:p>
        </p:txBody>
      </p:sp>
      <p:pic>
        <p:nvPicPr>
          <p:cNvPr id="7" name="Picture 6" descr="Diagram&#10;&#10;Description automatically generated">
            <a:extLst>
              <a:ext uri="{FF2B5EF4-FFF2-40B4-BE49-F238E27FC236}">
                <a16:creationId xmlns:a16="http://schemas.microsoft.com/office/drawing/2014/main" id="{F2E5E1F5-E51F-427C-A64D-ED838B2E9F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8391" y="4051276"/>
            <a:ext cx="4830259" cy="2547962"/>
          </a:xfrm>
          <a:prstGeom prst="rect">
            <a:avLst/>
          </a:prstGeom>
        </p:spPr>
      </p:pic>
    </p:spTree>
    <p:extLst>
      <p:ext uri="{BB962C8B-B14F-4D97-AF65-F5344CB8AC3E}">
        <p14:creationId xmlns:p14="http://schemas.microsoft.com/office/powerpoint/2010/main" val="1028031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76EAA-9297-4881-88CF-47CEB14862BD}"/>
              </a:ext>
            </a:extLst>
          </p:cNvPr>
          <p:cNvSpPr>
            <a:spLocks noGrp="1"/>
          </p:cNvSpPr>
          <p:nvPr>
            <p:ph type="title"/>
          </p:nvPr>
        </p:nvSpPr>
        <p:spPr/>
        <p:txBody>
          <a:bodyPr/>
          <a:lstStyle/>
          <a:p>
            <a:r>
              <a:rPr lang="en-US" sz="2800" dirty="0"/>
              <a:t>Nearest neighbor and Bicubic Interpolation </a:t>
            </a:r>
            <a:endParaRPr lang="en-US" dirty="0"/>
          </a:p>
        </p:txBody>
      </p:sp>
      <p:pic>
        <p:nvPicPr>
          <p:cNvPr id="14" name="Picture 13" descr="Text&#10;&#10;Description automatically generated with medium confidence">
            <a:extLst>
              <a:ext uri="{FF2B5EF4-FFF2-40B4-BE49-F238E27FC236}">
                <a16:creationId xmlns:a16="http://schemas.microsoft.com/office/drawing/2014/main" id="{DDA75488-7257-445C-AB23-B5F34C00CF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5405" y="1456145"/>
            <a:ext cx="2514951" cy="2162477"/>
          </a:xfrm>
          <a:prstGeom prst="rect">
            <a:avLst/>
          </a:prstGeom>
        </p:spPr>
      </p:pic>
      <p:pic>
        <p:nvPicPr>
          <p:cNvPr id="18" name="Picture 17" descr="Text&#10;&#10;Description automatically generated with medium confidence">
            <a:extLst>
              <a:ext uri="{FF2B5EF4-FFF2-40B4-BE49-F238E27FC236}">
                <a16:creationId xmlns:a16="http://schemas.microsoft.com/office/drawing/2014/main" id="{BF7A566F-F464-405F-A887-3BC0DE4F83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8288" y="2424383"/>
            <a:ext cx="3019846" cy="3181794"/>
          </a:xfrm>
          <a:prstGeom prst="rect">
            <a:avLst/>
          </a:prstGeom>
        </p:spPr>
      </p:pic>
      <p:sp>
        <p:nvSpPr>
          <p:cNvPr id="21" name="TextBox 20">
            <a:extLst>
              <a:ext uri="{FF2B5EF4-FFF2-40B4-BE49-F238E27FC236}">
                <a16:creationId xmlns:a16="http://schemas.microsoft.com/office/drawing/2014/main" id="{C6696643-B6DB-4515-85E9-7EC9F40B1361}"/>
              </a:ext>
            </a:extLst>
          </p:cNvPr>
          <p:cNvSpPr txBox="1"/>
          <p:nvPr/>
        </p:nvSpPr>
        <p:spPr>
          <a:xfrm flipH="1">
            <a:off x="1078319" y="5560445"/>
            <a:ext cx="2393096" cy="646331"/>
          </a:xfrm>
          <a:prstGeom prst="rect">
            <a:avLst/>
          </a:prstGeom>
          <a:noFill/>
        </p:spPr>
        <p:txBody>
          <a:bodyPr wrap="square" rtlCol="0">
            <a:spAutoFit/>
          </a:bodyPr>
          <a:lstStyle/>
          <a:p>
            <a:r>
              <a:rPr lang="en-US" dirty="0"/>
              <a:t>     </a:t>
            </a:r>
            <a:r>
              <a:rPr lang="en-US" b="1" dirty="0"/>
              <a:t>256x256</a:t>
            </a:r>
          </a:p>
          <a:p>
            <a:r>
              <a:rPr lang="en-US" b="1" dirty="0"/>
              <a:t>Nearest </a:t>
            </a:r>
            <a:r>
              <a:rPr lang="en-US" b="1" dirty="0" err="1"/>
              <a:t>Neighbour</a:t>
            </a:r>
            <a:endParaRPr lang="en-US" b="1" dirty="0"/>
          </a:p>
        </p:txBody>
      </p:sp>
      <p:sp>
        <p:nvSpPr>
          <p:cNvPr id="23" name="TextBox 22">
            <a:extLst>
              <a:ext uri="{FF2B5EF4-FFF2-40B4-BE49-F238E27FC236}">
                <a16:creationId xmlns:a16="http://schemas.microsoft.com/office/drawing/2014/main" id="{485907FE-C259-488C-915E-9FE7B5DF101D}"/>
              </a:ext>
            </a:extLst>
          </p:cNvPr>
          <p:cNvSpPr txBox="1"/>
          <p:nvPr/>
        </p:nvSpPr>
        <p:spPr>
          <a:xfrm flipH="1">
            <a:off x="8431027" y="5605768"/>
            <a:ext cx="2508032" cy="646331"/>
          </a:xfrm>
          <a:prstGeom prst="rect">
            <a:avLst/>
          </a:prstGeom>
          <a:noFill/>
        </p:spPr>
        <p:txBody>
          <a:bodyPr wrap="square" rtlCol="0">
            <a:spAutoFit/>
          </a:bodyPr>
          <a:lstStyle/>
          <a:p>
            <a:r>
              <a:rPr lang="en-US" sz="1800" dirty="0"/>
              <a:t>     </a:t>
            </a:r>
            <a:r>
              <a:rPr lang="en-US" sz="1800" b="1" dirty="0"/>
              <a:t>256x256</a:t>
            </a:r>
          </a:p>
          <a:p>
            <a:r>
              <a:rPr lang="en-US" sz="1800" b="1" dirty="0"/>
              <a:t>Bicubic Interpolation</a:t>
            </a:r>
            <a:endParaRPr lang="en-US" b="1" dirty="0"/>
          </a:p>
        </p:txBody>
      </p:sp>
      <p:pic>
        <p:nvPicPr>
          <p:cNvPr id="25" name="Picture 24">
            <a:extLst>
              <a:ext uri="{FF2B5EF4-FFF2-40B4-BE49-F238E27FC236}">
                <a16:creationId xmlns:a16="http://schemas.microsoft.com/office/drawing/2014/main" id="{BED1A158-03CD-41BA-862E-9F10B61AED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8760" y="2462079"/>
            <a:ext cx="2972215" cy="3143689"/>
          </a:xfrm>
          <a:prstGeom prst="rect">
            <a:avLst/>
          </a:prstGeom>
        </p:spPr>
      </p:pic>
      <p:cxnSp>
        <p:nvCxnSpPr>
          <p:cNvPr id="27" name="Straight Arrow Connector 26">
            <a:extLst>
              <a:ext uri="{FF2B5EF4-FFF2-40B4-BE49-F238E27FC236}">
                <a16:creationId xmlns:a16="http://schemas.microsoft.com/office/drawing/2014/main" id="{B9FB0BF3-38F4-4BE4-8F24-61529C19A257}"/>
              </a:ext>
            </a:extLst>
          </p:cNvPr>
          <p:cNvCxnSpPr>
            <a:cxnSpLocks/>
          </p:cNvCxnSpPr>
          <p:nvPr/>
        </p:nvCxnSpPr>
        <p:spPr>
          <a:xfrm flipH="1">
            <a:off x="3741197" y="2386292"/>
            <a:ext cx="1082817" cy="45879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8" name="Straight Arrow Connector 27">
            <a:extLst>
              <a:ext uri="{FF2B5EF4-FFF2-40B4-BE49-F238E27FC236}">
                <a16:creationId xmlns:a16="http://schemas.microsoft.com/office/drawing/2014/main" id="{2742F125-0C21-49C7-ABAA-5F9FA9F0C3DA}"/>
              </a:ext>
            </a:extLst>
          </p:cNvPr>
          <p:cNvCxnSpPr>
            <a:cxnSpLocks/>
          </p:cNvCxnSpPr>
          <p:nvPr/>
        </p:nvCxnSpPr>
        <p:spPr>
          <a:xfrm>
            <a:off x="6883400" y="2273300"/>
            <a:ext cx="1114889" cy="57178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3" name="TextBox 32">
            <a:extLst>
              <a:ext uri="{FF2B5EF4-FFF2-40B4-BE49-F238E27FC236}">
                <a16:creationId xmlns:a16="http://schemas.microsoft.com/office/drawing/2014/main" id="{5BED6280-04BB-406A-A0EF-ADF8AD656949}"/>
              </a:ext>
            </a:extLst>
          </p:cNvPr>
          <p:cNvSpPr txBox="1"/>
          <p:nvPr/>
        </p:nvSpPr>
        <p:spPr>
          <a:xfrm rot="1767796">
            <a:off x="7281272" y="2201625"/>
            <a:ext cx="546100" cy="369332"/>
          </a:xfrm>
          <a:prstGeom prst="rect">
            <a:avLst/>
          </a:prstGeom>
          <a:noFill/>
        </p:spPr>
        <p:txBody>
          <a:bodyPr wrap="square" rtlCol="0">
            <a:spAutoFit/>
          </a:bodyPr>
          <a:lstStyle/>
          <a:p>
            <a:r>
              <a:rPr lang="en-US" b="1" dirty="0"/>
              <a:t>2x</a:t>
            </a:r>
          </a:p>
        </p:txBody>
      </p:sp>
      <p:sp>
        <p:nvSpPr>
          <p:cNvPr id="34" name="TextBox 33">
            <a:extLst>
              <a:ext uri="{FF2B5EF4-FFF2-40B4-BE49-F238E27FC236}">
                <a16:creationId xmlns:a16="http://schemas.microsoft.com/office/drawing/2014/main" id="{5F5279C6-6EEE-4840-BD37-399B72D4B1CD}"/>
              </a:ext>
            </a:extLst>
          </p:cNvPr>
          <p:cNvSpPr txBox="1"/>
          <p:nvPr/>
        </p:nvSpPr>
        <p:spPr>
          <a:xfrm rot="20397128">
            <a:off x="4002545" y="2224328"/>
            <a:ext cx="546100" cy="400110"/>
          </a:xfrm>
          <a:prstGeom prst="rect">
            <a:avLst/>
          </a:prstGeom>
          <a:noFill/>
        </p:spPr>
        <p:txBody>
          <a:bodyPr wrap="square" rtlCol="0">
            <a:spAutoFit/>
          </a:bodyPr>
          <a:lstStyle/>
          <a:p>
            <a:r>
              <a:rPr lang="en-US" sz="2000" b="1" dirty="0"/>
              <a:t>2x</a:t>
            </a:r>
          </a:p>
        </p:txBody>
      </p:sp>
      <p:sp>
        <p:nvSpPr>
          <p:cNvPr id="36" name="TextBox 35">
            <a:extLst>
              <a:ext uri="{FF2B5EF4-FFF2-40B4-BE49-F238E27FC236}">
                <a16:creationId xmlns:a16="http://schemas.microsoft.com/office/drawing/2014/main" id="{DFFB5A3D-3526-4F8C-A1AA-5C7BF02A30A4}"/>
              </a:ext>
            </a:extLst>
          </p:cNvPr>
          <p:cNvSpPr txBox="1"/>
          <p:nvPr/>
        </p:nvSpPr>
        <p:spPr>
          <a:xfrm flipH="1">
            <a:off x="4742660" y="3645313"/>
            <a:ext cx="2393096" cy="646331"/>
          </a:xfrm>
          <a:prstGeom prst="rect">
            <a:avLst/>
          </a:prstGeom>
          <a:noFill/>
        </p:spPr>
        <p:txBody>
          <a:bodyPr wrap="square" rtlCol="0">
            <a:spAutoFit/>
          </a:bodyPr>
          <a:lstStyle/>
          <a:p>
            <a:r>
              <a:rPr lang="en-US" dirty="0"/>
              <a:t>     </a:t>
            </a:r>
            <a:r>
              <a:rPr lang="en-US" b="1" dirty="0"/>
              <a:t>128x128</a:t>
            </a:r>
          </a:p>
          <a:p>
            <a:r>
              <a:rPr lang="en-US" b="1" dirty="0"/>
              <a:t>    Input image</a:t>
            </a:r>
          </a:p>
        </p:txBody>
      </p:sp>
      <p:sp>
        <p:nvSpPr>
          <p:cNvPr id="16" name="TextBox 15">
            <a:extLst>
              <a:ext uri="{FF2B5EF4-FFF2-40B4-BE49-F238E27FC236}">
                <a16:creationId xmlns:a16="http://schemas.microsoft.com/office/drawing/2014/main" id="{3432951F-F8E5-469C-8559-D9B68656FCAE}"/>
              </a:ext>
            </a:extLst>
          </p:cNvPr>
          <p:cNvSpPr txBox="1"/>
          <p:nvPr/>
        </p:nvSpPr>
        <p:spPr>
          <a:xfrm>
            <a:off x="89389" y="6252099"/>
            <a:ext cx="5763491" cy="523220"/>
          </a:xfrm>
          <a:prstGeom prst="rect">
            <a:avLst/>
          </a:prstGeom>
          <a:noFill/>
        </p:spPr>
        <p:txBody>
          <a:bodyPr wrap="square" rtlCol="0">
            <a:spAutoFit/>
          </a:bodyPr>
          <a:lstStyle/>
          <a:p>
            <a:pPr algn="l"/>
            <a:r>
              <a:rPr lang="en-US" sz="1400" b="0" i="0" dirty="0">
                <a:solidFill>
                  <a:srgbClr val="111111"/>
                </a:solidFill>
                <a:effectLst/>
                <a:latin typeface="Roboto" panose="02000000000000000000" pitchFamily="2" charset="0"/>
              </a:rPr>
              <a:t>Computational Time Complexity of Image Interpolation </a:t>
            </a:r>
            <a:r>
              <a:rPr lang="en-US" sz="1400" dirty="0" err="1">
                <a:latin typeface="Roboto" panose="02000000000000000000" pitchFamily="2" charset="0"/>
                <a:ea typeface="Roboto" panose="02000000000000000000" pitchFamily="2" charset="0"/>
              </a:rPr>
              <a:t>Algorithms,by</a:t>
            </a:r>
            <a:r>
              <a:rPr lang="en-US" sz="1400" dirty="0">
                <a:latin typeface="Roboto" panose="02000000000000000000" pitchFamily="2" charset="0"/>
                <a:ea typeface="Roboto" panose="02000000000000000000" pitchFamily="2" charset="0"/>
              </a:rPr>
              <a:t> Pankaj </a:t>
            </a:r>
            <a:r>
              <a:rPr lang="en-US" sz="1400" dirty="0" err="1">
                <a:latin typeface="Roboto" panose="02000000000000000000" pitchFamily="2" charset="0"/>
                <a:ea typeface="Roboto" panose="02000000000000000000" pitchFamily="2" charset="0"/>
              </a:rPr>
              <a:t>Parsania</a:t>
            </a:r>
            <a:r>
              <a:rPr lang="en-US" sz="1400" dirty="0">
                <a:latin typeface="Roboto" panose="02000000000000000000" pitchFamily="2" charset="0"/>
                <a:ea typeface="Roboto" panose="02000000000000000000" pitchFamily="2" charset="0"/>
              </a:rPr>
              <a:t> ,2018</a:t>
            </a:r>
          </a:p>
        </p:txBody>
      </p:sp>
    </p:spTree>
    <p:extLst>
      <p:ext uri="{BB962C8B-B14F-4D97-AF65-F5344CB8AC3E}">
        <p14:creationId xmlns:p14="http://schemas.microsoft.com/office/powerpoint/2010/main" val="3997079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08D27-B7A9-4999-A4F9-38DA5951DD61}"/>
              </a:ext>
            </a:extLst>
          </p:cNvPr>
          <p:cNvSpPr>
            <a:spLocks noGrp="1"/>
          </p:cNvSpPr>
          <p:nvPr>
            <p:ph type="title"/>
          </p:nvPr>
        </p:nvSpPr>
        <p:spPr>
          <a:xfrm>
            <a:off x="1104900" y="-54429"/>
            <a:ext cx="9980682" cy="1096962"/>
          </a:xfrm>
        </p:spPr>
        <p:txBody>
          <a:bodyPr>
            <a:normAutofit/>
          </a:bodyPr>
          <a:lstStyle/>
          <a:p>
            <a:r>
              <a:rPr lang="en-US" sz="3600" dirty="0"/>
              <a:t>Nearest neighbor and Bicubic Interpolation  </a:t>
            </a:r>
          </a:p>
        </p:txBody>
      </p:sp>
      <p:sp>
        <p:nvSpPr>
          <p:cNvPr id="8" name="TextBox 7">
            <a:extLst>
              <a:ext uri="{FF2B5EF4-FFF2-40B4-BE49-F238E27FC236}">
                <a16:creationId xmlns:a16="http://schemas.microsoft.com/office/drawing/2014/main" id="{8E111A7B-D8F6-4A04-BDD7-82172C0E1DBC}"/>
              </a:ext>
            </a:extLst>
          </p:cNvPr>
          <p:cNvSpPr txBox="1"/>
          <p:nvPr/>
        </p:nvSpPr>
        <p:spPr>
          <a:xfrm>
            <a:off x="124691" y="6237890"/>
            <a:ext cx="5763491" cy="800219"/>
          </a:xfrm>
          <a:prstGeom prst="rect">
            <a:avLst/>
          </a:prstGeom>
          <a:noFill/>
        </p:spPr>
        <p:txBody>
          <a:bodyPr wrap="square" rtlCol="0">
            <a:spAutoFit/>
          </a:bodyPr>
          <a:lstStyle/>
          <a:p>
            <a:pPr algn="l"/>
            <a:r>
              <a:rPr lang="en-US" sz="1400" b="0" i="0" dirty="0">
                <a:solidFill>
                  <a:srgbClr val="111111"/>
                </a:solidFill>
                <a:effectLst/>
                <a:latin typeface="Roboto" panose="02000000000000000000" pitchFamily="2" charset="0"/>
              </a:rPr>
              <a:t>Computational Time Complexity of Image Interpolation </a:t>
            </a:r>
            <a:r>
              <a:rPr lang="en-US" sz="1400" dirty="0" err="1">
                <a:latin typeface="Roboto" panose="02000000000000000000" pitchFamily="2" charset="0"/>
                <a:ea typeface="Roboto" panose="02000000000000000000" pitchFamily="2" charset="0"/>
              </a:rPr>
              <a:t>Algorithms,by</a:t>
            </a:r>
            <a:r>
              <a:rPr lang="en-US" sz="1400" dirty="0">
                <a:latin typeface="Roboto" panose="02000000000000000000" pitchFamily="2" charset="0"/>
                <a:ea typeface="Roboto" panose="02000000000000000000" pitchFamily="2" charset="0"/>
              </a:rPr>
              <a:t> Pankaj </a:t>
            </a:r>
            <a:r>
              <a:rPr lang="en-US" sz="1400" dirty="0" err="1">
                <a:latin typeface="Roboto" panose="02000000000000000000" pitchFamily="2" charset="0"/>
                <a:ea typeface="Roboto" panose="02000000000000000000" pitchFamily="2" charset="0"/>
              </a:rPr>
              <a:t>Parsania</a:t>
            </a:r>
            <a:r>
              <a:rPr lang="en-US" sz="1400" dirty="0">
                <a:latin typeface="Roboto" panose="02000000000000000000" pitchFamily="2" charset="0"/>
                <a:ea typeface="Roboto" panose="02000000000000000000" pitchFamily="2" charset="0"/>
              </a:rPr>
              <a:t> ,2018</a:t>
            </a:r>
          </a:p>
          <a:p>
            <a:endParaRPr lang="en-US" dirty="0"/>
          </a:p>
        </p:txBody>
      </p:sp>
      <p:sp>
        <p:nvSpPr>
          <p:cNvPr id="11" name="TextBox 10">
            <a:extLst>
              <a:ext uri="{FF2B5EF4-FFF2-40B4-BE49-F238E27FC236}">
                <a16:creationId xmlns:a16="http://schemas.microsoft.com/office/drawing/2014/main" id="{DBA4827E-6F9A-4026-AAA8-D3C68E704BD0}"/>
              </a:ext>
            </a:extLst>
          </p:cNvPr>
          <p:cNvSpPr txBox="1"/>
          <p:nvPr/>
        </p:nvSpPr>
        <p:spPr>
          <a:xfrm flipH="1">
            <a:off x="1104899" y="1516750"/>
            <a:ext cx="9980680" cy="1107996"/>
          </a:xfrm>
          <a:prstGeom prst="rect">
            <a:avLst/>
          </a:prstGeom>
          <a:noFill/>
        </p:spPr>
        <p:txBody>
          <a:bodyPr wrap="square" rtlCol="0">
            <a:spAutoFit/>
          </a:bodyPr>
          <a:lstStyle/>
          <a:p>
            <a:r>
              <a:rPr lang="en-US" sz="2400" b="0" i="0" dirty="0">
                <a:solidFill>
                  <a:srgbClr val="000000"/>
                </a:solidFill>
                <a:effectLst/>
              </a:rPr>
              <a:t>Computational Time in seconds using Intel® Core i7 CPU @ 2.70 GHz and DDR3 RAM of 8 GB</a:t>
            </a:r>
            <a:r>
              <a:rPr lang="en-US" sz="2400" dirty="0"/>
              <a:t> </a:t>
            </a:r>
            <a:r>
              <a:rPr lang="en-US" dirty="0"/>
              <a:t/>
            </a:r>
            <a:br>
              <a:rPr lang="en-US" dirty="0"/>
            </a:br>
            <a:endParaRPr lang="en-US" dirty="0"/>
          </a:p>
        </p:txBody>
      </p:sp>
      <p:graphicFrame>
        <p:nvGraphicFramePr>
          <p:cNvPr id="13" name="Table 13">
            <a:extLst>
              <a:ext uri="{FF2B5EF4-FFF2-40B4-BE49-F238E27FC236}">
                <a16:creationId xmlns:a16="http://schemas.microsoft.com/office/drawing/2014/main" id="{BCE0469C-F704-42F9-AD5E-1F538864BBDE}"/>
              </a:ext>
            </a:extLst>
          </p:cNvPr>
          <p:cNvGraphicFramePr>
            <a:graphicFrameLocks noGrp="1"/>
          </p:cNvGraphicFramePr>
          <p:nvPr/>
        </p:nvGraphicFramePr>
        <p:xfrm>
          <a:off x="1104899" y="2443738"/>
          <a:ext cx="9337811" cy="1764951"/>
        </p:xfrm>
        <a:graphic>
          <a:graphicData uri="http://schemas.openxmlformats.org/drawingml/2006/table">
            <a:tbl>
              <a:tblPr firstRow="1" bandRow="1">
                <a:tableStyleId>{7DF18680-E054-41AD-8BC1-D1AEF772440D}</a:tableStyleId>
              </a:tblPr>
              <a:tblGrid>
                <a:gridCol w="1333973">
                  <a:extLst>
                    <a:ext uri="{9D8B030D-6E8A-4147-A177-3AD203B41FA5}">
                      <a16:colId xmlns:a16="http://schemas.microsoft.com/office/drawing/2014/main" val="2792121507"/>
                    </a:ext>
                  </a:extLst>
                </a:gridCol>
                <a:gridCol w="1333973">
                  <a:extLst>
                    <a:ext uri="{9D8B030D-6E8A-4147-A177-3AD203B41FA5}">
                      <a16:colId xmlns:a16="http://schemas.microsoft.com/office/drawing/2014/main" val="2439261128"/>
                    </a:ext>
                  </a:extLst>
                </a:gridCol>
                <a:gridCol w="1333973">
                  <a:extLst>
                    <a:ext uri="{9D8B030D-6E8A-4147-A177-3AD203B41FA5}">
                      <a16:colId xmlns:a16="http://schemas.microsoft.com/office/drawing/2014/main" val="3082621007"/>
                    </a:ext>
                  </a:extLst>
                </a:gridCol>
                <a:gridCol w="1333973">
                  <a:extLst>
                    <a:ext uri="{9D8B030D-6E8A-4147-A177-3AD203B41FA5}">
                      <a16:colId xmlns:a16="http://schemas.microsoft.com/office/drawing/2014/main" val="4013336671"/>
                    </a:ext>
                  </a:extLst>
                </a:gridCol>
                <a:gridCol w="1333973">
                  <a:extLst>
                    <a:ext uri="{9D8B030D-6E8A-4147-A177-3AD203B41FA5}">
                      <a16:colId xmlns:a16="http://schemas.microsoft.com/office/drawing/2014/main" val="490362289"/>
                    </a:ext>
                  </a:extLst>
                </a:gridCol>
                <a:gridCol w="1333973">
                  <a:extLst>
                    <a:ext uri="{9D8B030D-6E8A-4147-A177-3AD203B41FA5}">
                      <a16:colId xmlns:a16="http://schemas.microsoft.com/office/drawing/2014/main" val="1956937388"/>
                    </a:ext>
                  </a:extLst>
                </a:gridCol>
                <a:gridCol w="1333973">
                  <a:extLst>
                    <a:ext uri="{9D8B030D-6E8A-4147-A177-3AD203B41FA5}">
                      <a16:colId xmlns:a16="http://schemas.microsoft.com/office/drawing/2014/main" val="1498404023"/>
                    </a:ext>
                  </a:extLst>
                </a:gridCol>
              </a:tblGrid>
              <a:tr h="484791">
                <a:tc>
                  <a:txBody>
                    <a:bodyPr/>
                    <a:lstStyle/>
                    <a:p>
                      <a:r>
                        <a:rPr lang="en-US" dirty="0"/>
                        <a:t>Algorithms </a:t>
                      </a:r>
                    </a:p>
                  </a:txBody>
                  <a:tcPr anchor="ctr"/>
                </a:tc>
                <a:tc>
                  <a:txBody>
                    <a:bodyPr/>
                    <a:lstStyle/>
                    <a:p>
                      <a:r>
                        <a:rPr lang="en-US" dirty="0"/>
                        <a:t>2x</a:t>
                      </a:r>
                    </a:p>
                  </a:txBody>
                  <a:tcPr/>
                </a:tc>
                <a:tc>
                  <a:txBody>
                    <a:bodyPr/>
                    <a:lstStyle/>
                    <a:p>
                      <a:r>
                        <a:rPr lang="en-US" dirty="0"/>
                        <a:t>4x</a:t>
                      </a:r>
                    </a:p>
                  </a:txBody>
                  <a:tcPr/>
                </a:tc>
                <a:tc>
                  <a:txBody>
                    <a:bodyPr/>
                    <a:lstStyle/>
                    <a:p>
                      <a:r>
                        <a:rPr lang="en-US" dirty="0"/>
                        <a:t>8x</a:t>
                      </a:r>
                    </a:p>
                  </a:txBody>
                  <a:tcPr/>
                </a:tc>
                <a:tc>
                  <a:txBody>
                    <a:bodyPr/>
                    <a:lstStyle/>
                    <a:p>
                      <a:r>
                        <a:rPr lang="en-US" dirty="0"/>
                        <a:t>10x</a:t>
                      </a:r>
                    </a:p>
                  </a:txBody>
                  <a:tcPr/>
                </a:tc>
                <a:tc>
                  <a:txBody>
                    <a:bodyPr/>
                    <a:lstStyle/>
                    <a:p>
                      <a:r>
                        <a:rPr lang="en-US" dirty="0"/>
                        <a:t>20x</a:t>
                      </a:r>
                    </a:p>
                  </a:txBody>
                  <a:tcPr/>
                </a:tc>
                <a:tc>
                  <a:txBody>
                    <a:bodyPr/>
                    <a:lstStyle/>
                    <a:p>
                      <a:r>
                        <a:rPr lang="en-US" dirty="0"/>
                        <a:t>50x</a:t>
                      </a:r>
                    </a:p>
                  </a:txBody>
                  <a:tcPr/>
                </a:tc>
                <a:extLst>
                  <a:ext uri="{0D108BD9-81ED-4DB2-BD59-A6C34878D82A}">
                    <a16:rowId xmlns:a16="http://schemas.microsoft.com/office/drawing/2014/main" val="432700315"/>
                  </a:ext>
                </a:extLst>
              </a:tr>
              <a:tr h="484791">
                <a:tc>
                  <a:txBody>
                    <a:bodyPr/>
                    <a:lstStyle/>
                    <a:p>
                      <a:r>
                        <a:rPr lang="en-US" dirty="0"/>
                        <a:t>Nearest</a:t>
                      </a:r>
                      <a:br>
                        <a:rPr lang="en-US" dirty="0"/>
                      </a:br>
                      <a:r>
                        <a:rPr lang="en-US" dirty="0" err="1"/>
                        <a:t>Neighbour</a:t>
                      </a:r>
                      <a:endParaRPr lang="en-US" dirty="0"/>
                    </a:p>
                  </a:txBody>
                  <a:tcPr anchor="ctr"/>
                </a:tc>
                <a:tc>
                  <a:txBody>
                    <a:bodyPr/>
                    <a:lstStyle/>
                    <a:p>
                      <a:r>
                        <a:rPr lang="en-US" dirty="0"/>
                        <a:t>0.008</a:t>
                      </a:r>
                    </a:p>
                  </a:txBody>
                  <a:tcPr/>
                </a:tc>
                <a:tc>
                  <a:txBody>
                    <a:bodyPr/>
                    <a:lstStyle/>
                    <a:p>
                      <a:r>
                        <a:rPr lang="en-US" dirty="0"/>
                        <a:t>0.013</a:t>
                      </a:r>
                    </a:p>
                  </a:txBody>
                  <a:tcPr/>
                </a:tc>
                <a:tc>
                  <a:txBody>
                    <a:bodyPr/>
                    <a:lstStyle/>
                    <a:p>
                      <a:r>
                        <a:rPr lang="en-US" dirty="0"/>
                        <a:t>0.031</a:t>
                      </a:r>
                    </a:p>
                  </a:txBody>
                  <a:tcPr/>
                </a:tc>
                <a:tc>
                  <a:txBody>
                    <a:bodyPr/>
                    <a:lstStyle/>
                    <a:p>
                      <a:r>
                        <a:rPr lang="en-US" dirty="0"/>
                        <a:t>0.046</a:t>
                      </a:r>
                    </a:p>
                  </a:txBody>
                  <a:tcPr/>
                </a:tc>
                <a:tc>
                  <a:txBody>
                    <a:bodyPr/>
                    <a:lstStyle/>
                    <a:p>
                      <a:r>
                        <a:rPr lang="en-US" dirty="0"/>
                        <a:t>0.187</a:t>
                      </a:r>
                    </a:p>
                  </a:txBody>
                  <a:tcPr/>
                </a:tc>
                <a:tc>
                  <a:txBody>
                    <a:bodyPr/>
                    <a:lstStyle/>
                    <a:p>
                      <a:r>
                        <a:rPr lang="en-US" dirty="0"/>
                        <a:t>0.875</a:t>
                      </a:r>
                    </a:p>
                  </a:txBody>
                  <a:tcPr/>
                </a:tc>
                <a:extLst>
                  <a:ext uri="{0D108BD9-81ED-4DB2-BD59-A6C34878D82A}">
                    <a16:rowId xmlns:a16="http://schemas.microsoft.com/office/drawing/2014/main" val="4004084294"/>
                  </a:ext>
                </a:extLst>
              </a:tr>
              <a:tr h="484791">
                <a:tc>
                  <a:txBody>
                    <a:bodyPr/>
                    <a:lstStyle/>
                    <a:p>
                      <a:r>
                        <a:rPr lang="en-US" dirty="0"/>
                        <a:t>Bicubic</a:t>
                      </a:r>
                    </a:p>
                  </a:txBody>
                  <a:tcPr anchor="ctr"/>
                </a:tc>
                <a:tc>
                  <a:txBody>
                    <a:bodyPr/>
                    <a:lstStyle/>
                    <a:p>
                      <a:r>
                        <a:rPr lang="en-US" dirty="0"/>
                        <a:t>0.028</a:t>
                      </a:r>
                    </a:p>
                  </a:txBody>
                  <a:tcPr/>
                </a:tc>
                <a:tc>
                  <a:txBody>
                    <a:bodyPr/>
                    <a:lstStyle/>
                    <a:p>
                      <a:r>
                        <a:rPr lang="en-US" dirty="0"/>
                        <a:t>0.078</a:t>
                      </a:r>
                    </a:p>
                  </a:txBody>
                  <a:tcPr/>
                </a:tc>
                <a:tc>
                  <a:txBody>
                    <a:bodyPr/>
                    <a:lstStyle/>
                    <a:p>
                      <a:r>
                        <a:rPr lang="en-US" dirty="0"/>
                        <a:t>0.359</a:t>
                      </a:r>
                    </a:p>
                  </a:txBody>
                  <a:tcPr/>
                </a:tc>
                <a:tc>
                  <a:txBody>
                    <a:bodyPr/>
                    <a:lstStyle/>
                    <a:p>
                      <a:r>
                        <a:rPr lang="en-US" dirty="0"/>
                        <a:t>0.562</a:t>
                      </a:r>
                    </a:p>
                  </a:txBody>
                  <a:tcPr/>
                </a:tc>
                <a:tc>
                  <a:txBody>
                    <a:bodyPr/>
                    <a:lstStyle/>
                    <a:p>
                      <a:r>
                        <a:rPr lang="en-US" dirty="0"/>
                        <a:t>2.203</a:t>
                      </a:r>
                    </a:p>
                  </a:txBody>
                  <a:tcPr/>
                </a:tc>
                <a:tc>
                  <a:txBody>
                    <a:bodyPr/>
                    <a:lstStyle/>
                    <a:p>
                      <a:r>
                        <a:rPr lang="en-US" dirty="0"/>
                        <a:t>13.853</a:t>
                      </a:r>
                    </a:p>
                  </a:txBody>
                  <a:tcPr/>
                </a:tc>
                <a:extLst>
                  <a:ext uri="{0D108BD9-81ED-4DB2-BD59-A6C34878D82A}">
                    <a16:rowId xmlns:a16="http://schemas.microsoft.com/office/drawing/2014/main" val="597338154"/>
                  </a:ext>
                </a:extLst>
              </a:tr>
            </a:tbl>
          </a:graphicData>
        </a:graphic>
      </p:graphicFrame>
      <p:graphicFrame>
        <p:nvGraphicFramePr>
          <p:cNvPr id="6" name="Table 5">
            <a:extLst>
              <a:ext uri="{FF2B5EF4-FFF2-40B4-BE49-F238E27FC236}">
                <a16:creationId xmlns:a16="http://schemas.microsoft.com/office/drawing/2014/main" id="{ABA992DF-4A5E-4CC3-8053-FF8B17FDAA08}"/>
              </a:ext>
            </a:extLst>
          </p:cNvPr>
          <p:cNvGraphicFramePr>
            <a:graphicFrameLocks noGrp="1"/>
          </p:cNvGraphicFramePr>
          <p:nvPr/>
        </p:nvGraphicFramePr>
        <p:xfrm>
          <a:off x="1100938" y="4233255"/>
          <a:ext cx="9325105" cy="1714500"/>
        </p:xfrm>
        <a:graphic>
          <a:graphicData uri="http://schemas.openxmlformats.org/drawingml/2006/table">
            <a:tbl>
              <a:tblPr firstRow="1" bandRow="1">
                <a:tableStyleId>{7DF18680-E054-41AD-8BC1-D1AEF772440D}</a:tableStyleId>
              </a:tblPr>
              <a:tblGrid>
                <a:gridCol w="1865021">
                  <a:extLst>
                    <a:ext uri="{9D8B030D-6E8A-4147-A177-3AD203B41FA5}">
                      <a16:colId xmlns:a16="http://schemas.microsoft.com/office/drawing/2014/main" val="179284400"/>
                    </a:ext>
                  </a:extLst>
                </a:gridCol>
                <a:gridCol w="1865021">
                  <a:extLst>
                    <a:ext uri="{9D8B030D-6E8A-4147-A177-3AD203B41FA5}">
                      <a16:colId xmlns:a16="http://schemas.microsoft.com/office/drawing/2014/main" val="2675818682"/>
                    </a:ext>
                  </a:extLst>
                </a:gridCol>
                <a:gridCol w="1865021">
                  <a:extLst>
                    <a:ext uri="{9D8B030D-6E8A-4147-A177-3AD203B41FA5}">
                      <a16:colId xmlns:a16="http://schemas.microsoft.com/office/drawing/2014/main" val="4241150506"/>
                    </a:ext>
                  </a:extLst>
                </a:gridCol>
                <a:gridCol w="1865021">
                  <a:extLst>
                    <a:ext uri="{9D8B030D-6E8A-4147-A177-3AD203B41FA5}">
                      <a16:colId xmlns:a16="http://schemas.microsoft.com/office/drawing/2014/main" val="515588999"/>
                    </a:ext>
                  </a:extLst>
                </a:gridCol>
                <a:gridCol w="1865021">
                  <a:extLst>
                    <a:ext uri="{9D8B030D-6E8A-4147-A177-3AD203B41FA5}">
                      <a16:colId xmlns:a16="http://schemas.microsoft.com/office/drawing/2014/main" val="4245973238"/>
                    </a:ext>
                  </a:extLst>
                </a:gridCol>
              </a:tblGrid>
              <a:tr h="666750">
                <a:tc>
                  <a:txBody>
                    <a:bodyPr/>
                    <a:lstStyle/>
                    <a:p>
                      <a:r>
                        <a:rPr lang="en-US" dirty="0"/>
                        <a:t>Interpolation Algorithms</a:t>
                      </a:r>
                    </a:p>
                  </a:txBody>
                  <a:tcPr/>
                </a:tc>
                <a:tc>
                  <a:txBody>
                    <a:bodyPr/>
                    <a:lstStyle/>
                    <a:p>
                      <a:r>
                        <a:rPr lang="en-US" dirty="0"/>
                        <a:t>PSNR(dB)</a:t>
                      </a:r>
                    </a:p>
                  </a:txBody>
                  <a:tcPr/>
                </a:tc>
                <a:tc>
                  <a:txBody>
                    <a:bodyPr/>
                    <a:lstStyle/>
                    <a:p>
                      <a:r>
                        <a:rPr lang="en-US" dirty="0"/>
                        <a:t>Computation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Complexity of Algorithm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Computation</a:t>
                      </a:r>
                    </a:p>
                    <a:p>
                      <a:endParaRPr lang="en-US" dirty="0"/>
                    </a:p>
                  </a:txBody>
                  <a:tcPr/>
                </a:tc>
                <a:extLst>
                  <a:ext uri="{0D108BD9-81ED-4DB2-BD59-A6C34878D82A}">
                    <a16:rowId xmlns:a16="http://schemas.microsoft.com/office/drawing/2014/main" val="187836561"/>
                  </a:ext>
                </a:extLst>
              </a:tr>
              <a:tr h="666750">
                <a:tc>
                  <a:txBody>
                    <a:bodyPr/>
                    <a:lstStyle/>
                    <a:p>
                      <a:r>
                        <a:rPr lang="en-US" dirty="0"/>
                        <a:t>Nearest </a:t>
                      </a:r>
                      <a:r>
                        <a:rPr lang="en-US" dirty="0" err="1"/>
                        <a:t>neighbour</a:t>
                      </a:r>
                      <a:endParaRPr lang="en-US" dirty="0"/>
                    </a:p>
                  </a:txBody>
                  <a:tcPr/>
                </a:tc>
                <a:tc>
                  <a:txBody>
                    <a:bodyPr/>
                    <a:lstStyle/>
                    <a:p>
                      <a:r>
                        <a:rPr lang="en-US" dirty="0"/>
                        <a:t>26.05</a:t>
                      </a:r>
                    </a:p>
                  </a:txBody>
                  <a:tcPr/>
                </a:tc>
                <a:tc>
                  <a:txBody>
                    <a:bodyPr/>
                    <a:lstStyle/>
                    <a:p>
                      <a:r>
                        <a:rPr lang="en-US" dirty="0"/>
                        <a:t>Low</a:t>
                      </a:r>
                    </a:p>
                  </a:txBody>
                  <a:tcPr/>
                </a:tc>
                <a:tc>
                  <a:txBody>
                    <a:bodyPr/>
                    <a:lstStyle/>
                    <a:p>
                      <a:r>
                        <a:rPr lang="en-US" dirty="0"/>
                        <a:t>Low</a:t>
                      </a:r>
                    </a:p>
                  </a:txBody>
                  <a:tcPr/>
                </a:tc>
                <a:tc>
                  <a:txBody>
                    <a:bodyPr/>
                    <a:lstStyle/>
                    <a:p>
                      <a:r>
                        <a:rPr lang="en-US" dirty="0"/>
                        <a:t>Poor</a:t>
                      </a:r>
                    </a:p>
                  </a:txBody>
                  <a:tcPr/>
                </a:tc>
                <a:extLst>
                  <a:ext uri="{0D108BD9-81ED-4DB2-BD59-A6C34878D82A}">
                    <a16:rowId xmlns:a16="http://schemas.microsoft.com/office/drawing/2014/main" val="991156900"/>
                  </a:ext>
                </a:extLst>
              </a:tr>
              <a:tr h="381000">
                <a:tc>
                  <a:txBody>
                    <a:bodyPr/>
                    <a:lstStyle/>
                    <a:p>
                      <a:r>
                        <a:rPr lang="en-US" dirty="0"/>
                        <a:t>Bicubic</a:t>
                      </a:r>
                      <a:endParaRPr lang="en-US" dirty="0">
                        <a:effectLst/>
                      </a:endParaRPr>
                    </a:p>
                  </a:txBody>
                  <a:tcPr anchor="ctr"/>
                </a:tc>
                <a:tc>
                  <a:txBody>
                    <a:bodyPr/>
                    <a:lstStyle/>
                    <a:p>
                      <a:r>
                        <a:rPr lang="en-US" dirty="0"/>
                        <a:t>27.18</a:t>
                      </a:r>
                    </a:p>
                  </a:txBody>
                  <a:tcPr/>
                </a:tc>
                <a:tc>
                  <a:txBody>
                    <a:bodyPr/>
                    <a:lstStyle/>
                    <a:p>
                      <a:r>
                        <a:rPr lang="en-US" dirty="0"/>
                        <a:t>Average</a:t>
                      </a:r>
                    </a:p>
                  </a:txBody>
                  <a:tcPr/>
                </a:tc>
                <a:tc>
                  <a:txBody>
                    <a:bodyPr/>
                    <a:lstStyle/>
                    <a:p>
                      <a:r>
                        <a:rPr lang="en-US" dirty="0"/>
                        <a:t>Average</a:t>
                      </a:r>
                    </a:p>
                  </a:txBody>
                  <a:tcPr/>
                </a:tc>
                <a:tc>
                  <a:txBody>
                    <a:bodyPr/>
                    <a:lstStyle/>
                    <a:p>
                      <a:r>
                        <a:rPr lang="en-US" dirty="0"/>
                        <a:t>good</a:t>
                      </a:r>
                    </a:p>
                  </a:txBody>
                  <a:tcPr/>
                </a:tc>
                <a:extLst>
                  <a:ext uri="{0D108BD9-81ED-4DB2-BD59-A6C34878D82A}">
                    <a16:rowId xmlns:a16="http://schemas.microsoft.com/office/drawing/2014/main" val="2941426944"/>
                  </a:ext>
                </a:extLst>
              </a:tr>
            </a:tbl>
          </a:graphicData>
        </a:graphic>
      </p:graphicFrame>
    </p:spTree>
    <p:extLst>
      <p:ext uri="{BB962C8B-B14F-4D97-AF65-F5344CB8AC3E}">
        <p14:creationId xmlns:p14="http://schemas.microsoft.com/office/powerpoint/2010/main" val="184415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94175" y="2219499"/>
            <a:ext cx="10860516" cy="1373070"/>
          </a:xfrm>
        </p:spPr>
        <p:txBody>
          <a:bodyPr>
            <a:normAutofit/>
          </a:bodyPr>
          <a:lstStyle/>
          <a:p>
            <a:r>
              <a:rPr lang="en-US" dirty="0"/>
              <a:t>Deep learning-based SR methods</a:t>
            </a:r>
          </a:p>
        </p:txBody>
      </p:sp>
      <p:sp>
        <p:nvSpPr>
          <p:cNvPr id="3" name="TextBox 2"/>
          <p:cNvSpPr txBox="1"/>
          <p:nvPr/>
        </p:nvSpPr>
        <p:spPr>
          <a:xfrm>
            <a:off x="1289921" y="3301623"/>
            <a:ext cx="5110878" cy="1938992"/>
          </a:xfrm>
          <a:prstGeom prst="rect">
            <a:avLst/>
          </a:prstGeom>
          <a:noFill/>
        </p:spPr>
        <p:txBody>
          <a:bodyPr wrap="square" rtlCol="0">
            <a:spAutoFit/>
          </a:bodyPr>
          <a:lstStyle/>
          <a:p>
            <a:pPr lvl="1">
              <a:buFont typeface="Wingdings" panose="05000000000000000000" pitchFamily="2" charset="2"/>
              <a:buChar char="Ø"/>
            </a:pPr>
            <a:r>
              <a:rPr lang="en-US" sz="2400" dirty="0"/>
              <a:t>SRCNN</a:t>
            </a:r>
          </a:p>
          <a:p>
            <a:pPr lvl="1">
              <a:buFont typeface="Wingdings" panose="05000000000000000000" pitchFamily="2" charset="2"/>
              <a:buChar char="Ø"/>
            </a:pPr>
            <a:r>
              <a:rPr lang="en-US" sz="2400" dirty="0"/>
              <a:t>Auto encoder</a:t>
            </a:r>
          </a:p>
          <a:p>
            <a:pPr lvl="1">
              <a:buFont typeface="Wingdings" panose="05000000000000000000" pitchFamily="2" charset="2"/>
              <a:buChar char="Ø"/>
            </a:pPr>
            <a:r>
              <a:rPr lang="en-US" sz="2400" dirty="0"/>
              <a:t>RDN</a:t>
            </a:r>
          </a:p>
          <a:p>
            <a:pPr lvl="1">
              <a:buFont typeface="Wingdings" panose="05000000000000000000" pitchFamily="2" charset="2"/>
              <a:buChar char="Ø"/>
            </a:pPr>
            <a:r>
              <a:rPr lang="en-US" sz="2400" dirty="0"/>
              <a:t>GAN</a:t>
            </a:r>
          </a:p>
          <a:p>
            <a:pPr lvl="1">
              <a:buFont typeface="Wingdings" panose="05000000000000000000" pitchFamily="2" charset="2"/>
              <a:buChar char="Ø"/>
            </a:pPr>
            <a:r>
              <a:rPr lang="en-US" sz="2400" dirty="0"/>
              <a:t>EDSR</a:t>
            </a:r>
          </a:p>
        </p:txBody>
      </p:sp>
    </p:spTree>
    <p:extLst>
      <p:ext uri="{BB962C8B-B14F-4D97-AF65-F5344CB8AC3E}">
        <p14:creationId xmlns:p14="http://schemas.microsoft.com/office/powerpoint/2010/main" val="843027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4900" y="20782"/>
            <a:ext cx="9980682" cy="1096962"/>
          </a:xfrm>
        </p:spPr>
        <p:txBody>
          <a:bodyPr>
            <a:normAutofit/>
          </a:bodyPr>
          <a:lstStyle/>
          <a:p>
            <a:r>
              <a:rPr lang="en-US" sz="3200" dirty="0"/>
              <a:t>1) SRCNN</a:t>
            </a:r>
          </a:p>
        </p:txBody>
      </p:sp>
      <p:sp>
        <p:nvSpPr>
          <p:cNvPr id="3" name="Content Placeholder 2"/>
          <p:cNvSpPr>
            <a:spLocks noGrp="1"/>
          </p:cNvSpPr>
          <p:nvPr>
            <p:ph idx="1"/>
          </p:nvPr>
        </p:nvSpPr>
        <p:spPr/>
        <p:txBody>
          <a:bodyPr/>
          <a:lstStyle/>
          <a:p>
            <a:r>
              <a:rPr lang="en-US" sz="2800" dirty="0"/>
              <a:t>While this task has traditionally been approached with non-neural methods such as bilinear and </a:t>
            </a:r>
            <a:r>
              <a:rPr lang="en-US" sz="2800" dirty="0" err="1"/>
              <a:t>bicubic</a:t>
            </a:r>
            <a:r>
              <a:rPr lang="en-US" sz="2800" dirty="0"/>
              <a:t> </a:t>
            </a:r>
            <a:r>
              <a:rPr lang="en-US" sz="2800" dirty="0" err="1"/>
              <a:t>upsampling</a:t>
            </a:r>
            <a:endParaRPr lang="en-US" sz="2800" dirty="0"/>
          </a:p>
          <a:p>
            <a:r>
              <a:rPr lang="en-US" sz="2800" dirty="0"/>
              <a:t>This method directly learns an end-to-end mapping between the low/high-resolution images. The mapping is represented as a deep convolutional neural network (CNN) that takes the low-resolution image as the input and outputs the high-resolution one. </a:t>
            </a:r>
          </a:p>
          <a:p>
            <a:r>
              <a:rPr lang="en-US" sz="2800" dirty="0"/>
              <a:t>Unlike traditional methods that handle each component separately, our method jointly optimizes all layers.</a:t>
            </a:r>
          </a:p>
        </p:txBody>
      </p:sp>
      <p:sp>
        <p:nvSpPr>
          <p:cNvPr id="4" name="TextBox 3"/>
          <p:cNvSpPr txBox="1"/>
          <p:nvPr/>
        </p:nvSpPr>
        <p:spPr>
          <a:xfrm>
            <a:off x="79664" y="6172200"/>
            <a:ext cx="5763491" cy="800219"/>
          </a:xfrm>
          <a:prstGeom prst="rect">
            <a:avLst/>
          </a:prstGeom>
          <a:noFill/>
        </p:spPr>
        <p:txBody>
          <a:bodyPr wrap="square" rtlCol="0">
            <a:spAutoFit/>
          </a:bodyPr>
          <a:lstStyle/>
          <a:p>
            <a:r>
              <a:rPr lang="en-US" sz="1400" dirty="0"/>
              <a:t>Image Super-Resolution Using Deep Convolutional Networks</a:t>
            </a:r>
          </a:p>
          <a:p>
            <a:r>
              <a:rPr lang="en-US" sz="1400" dirty="0"/>
              <a:t>C Dong, C Loy, K He, X Tang, 2016</a:t>
            </a:r>
          </a:p>
          <a:p>
            <a:endParaRPr lang="en-US" dirty="0"/>
          </a:p>
        </p:txBody>
      </p:sp>
    </p:spTree>
    <p:extLst>
      <p:ext uri="{BB962C8B-B14F-4D97-AF65-F5344CB8AC3E}">
        <p14:creationId xmlns:p14="http://schemas.microsoft.com/office/powerpoint/2010/main" val="1630076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4900" y="20782"/>
            <a:ext cx="9980682" cy="1096962"/>
          </a:xfrm>
        </p:spPr>
        <p:txBody>
          <a:bodyPr>
            <a:normAutofit/>
          </a:bodyPr>
          <a:lstStyle/>
          <a:p>
            <a:r>
              <a:rPr lang="en-US" sz="3200" dirty="0"/>
              <a:t>1) SRCNN</a:t>
            </a:r>
          </a:p>
        </p:txBody>
      </p:sp>
      <p:sp>
        <p:nvSpPr>
          <p:cNvPr id="4" name="TextBox 3"/>
          <p:cNvSpPr txBox="1"/>
          <p:nvPr/>
        </p:nvSpPr>
        <p:spPr>
          <a:xfrm>
            <a:off x="79664" y="6172200"/>
            <a:ext cx="5763491" cy="800219"/>
          </a:xfrm>
          <a:prstGeom prst="rect">
            <a:avLst/>
          </a:prstGeom>
          <a:noFill/>
        </p:spPr>
        <p:txBody>
          <a:bodyPr wrap="square" rtlCol="0">
            <a:spAutoFit/>
          </a:bodyPr>
          <a:lstStyle/>
          <a:p>
            <a:r>
              <a:rPr lang="en-US" sz="1400" dirty="0"/>
              <a:t>Image Super-Resolution Using Deep Convolutional Networks</a:t>
            </a:r>
          </a:p>
          <a:p>
            <a:r>
              <a:rPr lang="en-US" sz="1400" dirty="0"/>
              <a:t>C Dong, C Loy, K He, X Tang, 2016</a:t>
            </a:r>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4900" y="1381572"/>
            <a:ext cx="9980682" cy="4676327"/>
          </a:xfrm>
          <a:prstGeom prst="rect">
            <a:avLst/>
          </a:prstGeom>
        </p:spPr>
      </p:pic>
    </p:spTree>
    <p:extLst>
      <p:ext uri="{BB962C8B-B14F-4D97-AF65-F5344CB8AC3E}">
        <p14:creationId xmlns:p14="http://schemas.microsoft.com/office/powerpoint/2010/main" val="259514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SRCNN</a:t>
            </a:r>
          </a:p>
        </p:txBody>
      </p:sp>
      <p:sp>
        <p:nvSpPr>
          <p:cNvPr id="3" name="Content Placeholder 2"/>
          <p:cNvSpPr>
            <a:spLocks noGrp="1"/>
          </p:cNvSpPr>
          <p:nvPr>
            <p:ph idx="1"/>
          </p:nvPr>
        </p:nvSpPr>
        <p:spPr>
          <a:xfrm>
            <a:off x="1033044" y="1661745"/>
            <a:ext cx="9982200" cy="4572000"/>
          </a:xfrm>
        </p:spPr>
        <p:txBody>
          <a:bodyPr/>
          <a:lstStyle/>
          <a:p>
            <a:r>
              <a:rPr lang="en-US" sz="2800" dirty="0"/>
              <a:t>The first layer: The input image with a 9x9 kernel with padding.</a:t>
            </a:r>
          </a:p>
          <a:p>
            <a:r>
              <a:rPr lang="en-US" sz="2800" dirty="0"/>
              <a:t>The second layer: expands the three-channel image into 64 feature maps, applies a 5x5 kernel to condense to 32 feature maps.</a:t>
            </a:r>
          </a:p>
          <a:p>
            <a:r>
              <a:rPr lang="en-US" sz="2800" dirty="0"/>
              <a:t>The third layer: applies a 5x5 kernel to generate the output image.</a:t>
            </a:r>
          </a:p>
          <a:p>
            <a:endParaRPr lang="en-US" dirty="0"/>
          </a:p>
        </p:txBody>
      </p:sp>
      <p:sp>
        <p:nvSpPr>
          <p:cNvPr id="5" name="TextBox 4"/>
          <p:cNvSpPr txBox="1"/>
          <p:nvPr/>
        </p:nvSpPr>
        <p:spPr>
          <a:xfrm>
            <a:off x="79664" y="6172200"/>
            <a:ext cx="5763491" cy="800219"/>
          </a:xfrm>
          <a:prstGeom prst="rect">
            <a:avLst/>
          </a:prstGeom>
          <a:noFill/>
        </p:spPr>
        <p:txBody>
          <a:bodyPr wrap="square" rtlCol="0">
            <a:spAutoFit/>
          </a:bodyPr>
          <a:lstStyle/>
          <a:p>
            <a:r>
              <a:rPr lang="en-US" sz="1400" dirty="0"/>
              <a:t>Image Super-Resolution Using Deep Convolutional Networks</a:t>
            </a:r>
          </a:p>
          <a:p>
            <a:r>
              <a:rPr lang="en-US" sz="1400" dirty="0"/>
              <a:t>C Dong, C Loy, K He, X Tang, 2016</a:t>
            </a:r>
          </a:p>
          <a:p>
            <a:endParaRPr lang="en-US" dirty="0"/>
          </a:p>
        </p:txBody>
      </p:sp>
    </p:spTree>
    <p:extLst>
      <p:ext uri="{BB962C8B-B14F-4D97-AF65-F5344CB8AC3E}">
        <p14:creationId xmlns:p14="http://schemas.microsoft.com/office/powerpoint/2010/main" val="125083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SRCNN</a:t>
            </a:r>
          </a:p>
        </p:txBody>
      </p:sp>
      <p:sp>
        <p:nvSpPr>
          <p:cNvPr id="3" name="Content Placeholder 2"/>
          <p:cNvSpPr>
            <a:spLocks noGrp="1"/>
          </p:cNvSpPr>
          <p:nvPr>
            <p:ph idx="1"/>
          </p:nvPr>
        </p:nvSpPr>
        <p:spPr/>
        <p:txBody>
          <a:bodyPr/>
          <a:lstStyle/>
          <a:p>
            <a:r>
              <a:rPr lang="en-US" dirty="0"/>
              <a:t>Parameters: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6723" y="2145322"/>
            <a:ext cx="8168054" cy="4026877"/>
          </a:xfrm>
          <a:prstGeom prst="rect">
            <a:avLst/>
          </a:prstGeom>
        </p:spPr>
      </p:pic>
    </p:spTree>
    <p:extLst>
      <p:ext uri="{BB962C8B-B14F-4D97-AF65-F5344CB8AC3E}">
        <p14:creationId xmlns:p14="http://schemas.microsoft.com/office/powerpoint/2010/main" val="312731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SRCNN</a:t>
            </a:r>
          </a:p>
        </p:txBody>
      </p:sp>
      <p:sp>
        <p:nvSpPr>
          <p:cNvPr id="5" name="TextBox 4"/>
          <p:cNvSpPr txBox="1"/>
          <p:nvPr/>
        </p:nvSpPr>
        <p:spPr>
          <a:xfrm>
            <a:off x="79664" y="6172200"/>
            <a:ext cx="5763491" cy="800219"/>
          </a:xfrm>
          <a:prstGeom prst="rect">
            <a:avLst/>
          </a:prstGeom>
          <a:noFill/>
        </p:spPr>
        <p:txBody>
          <a:bodyPr wrap="square" rtlCol="0">
            <a:spAutoFit/>
          </a:bodyPr>
          <a:lstStyle/>
          <a:p>
            <a:r>
              <a:rPr lang="en-US" sz="1400" dirty="0"/>
              <a:t>Image Super-Resolution Using Deep Convolutional Networks</a:t>
            </a:r>
          </a:p>
          <a:p>
            <a:r>
              <a:rPr lang="en-US" sz="1400" dirty="0"/>
              <a:t>C Dong, C Loy, K He, X Tang, 2016</a:t>
            </a:r>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1840" y="1558265"/>
            <a:ext cx="10083742" cy="4613935"/>
          </a:xfrm>
          <a:prstGeom prst="rect">
            <a:avLst/>
          </a:prstGeom>
        </p:spPr>
      </p:pic>
    </p:spTree>
    <p:extLst>
      <p:ext uri="{BB962C8B-B14F-4D97-AF65-F5344CB8AC3E}">
        <p14:creationId xmlns:p14="http://schemas.microsoft.com/office/powerpoint/2010/main" val="3042969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Agenda</a:t>
            </a:r>
          </a:p>
        </p:txBody>
      </p:sp>
      <p:sp>
        <p:nvSpPr>
          <p:cNvPr id="3" name="Content Placeholder 2"/>
          <p:cNvSpPr>
            <a:spLocks noGrp="1"/>
          </p:cNvSpPr>
          <p:nvPr>
            <p:ph idx="1"/>
          </p:nvPr>
        </p:nvSpPr>
        <p:spPr>
          <a:xfrm>
            <a:off x="1104899" y="1600200"/>
            <a:ext cx="10241973" cy="4911436"/>
          </a:xfrm>
        </p:spPr>
        <p:txBody>
          <a:bodyPr numCol="2">
            <a:normAutofit/>
          </a:bodyPr>
          <a:lstStyle/>
          <a:p>
            <a:r>
              <a:rPr lang="en-US" sz="2400" dirty="0"/>
              <a:t>Literature review</a:t>
            </a:r>
          </a:p>
          <a:p>
            <a:pPr lvl="1">
              <a:buFont typeface="Wingdings" panose="05000000000000000000" pitchFamily="2" charset="2"/>
              <a:buChar char="Ø"/>
            </a:pPr>
            <a:r>
              <a:rPr lang="en-US" sz="2000" dirty="0"/>
              <a:t>Interpolation based SISR</a:t>
            </a:r>
          </a:p>
          <a:p>
            <a:pPr lvl="1">
              <a:buFont typeface="Wingdings" panose="05000000000000000000" pitchFamily="2" charset="2"/>
              <a:buChar char="Ø"/>
            </a:pPr>
            <a:r>
              <a:rPr lang="en-US" sz="2000" dirty="0"/>
              <a:t>DL techniques of SISR</a:t>
            </a:r>
          </a:p>
          <a:p>
            <a:pPr lvl="1">
              <a:buFont typeface="Wingdings" panose="05000000000000000000" pitchFamily="2" charset="2"/>
              <a:buChar char="Ø"/>
            </a:pPr>
            <a:r>
              <a:rPr lang="en-US" sz="2000" dirty="0"/>
              <a:t>Lightweight techniques of SISR</a:t>
            </a:r>
            <a:endParaRPr lang="en-US" sz="2400" dirty="0"/>
          </a:p>
          <a:p>
            <a:r>
              <a:rPr lang="en-US" sz="2400" dirty="0"/>
              <a:t>Results</a:t>
            </a:r>
          </a:p>
          <a:p>
            <a:r>
              <a:rPr lang="en-US" sz="2400" dirty="0"/>
              <a:t>Measures of Quality image</a:t>
            </a:r>
          </a:p>
          <a:p>
            <a:r>
              <a:rPr lang="en-US" sz="2400" dirty="0"/>
              <a:t>Methodology</a:t>
            </a:r>
          </a:p>
          <a:p>
            <a:r>
              <a:rPr lang="en-US" sz="2400" dirty="0"/>
              <a:t>Dataset</a:t>
            </a:r>
          </a:p>
          <a:p>
            <a:r>
              <a:rPr lang="en-US" sz="2400" dirty="0"/>
              <a:t>Tools</a:t>
            </a:r>
          </a:p>
          <a:p>
            <a:endParaRPr lang="en-US" dirty="0"/>
          </a:p>
        </p:txBody>
      </p:sp>
    </p:spTree>
    <p:extLst>
      <p:ext uri="{BB962C8B-B14F-4D97-AF65-F5344CB8AC3E}">
        <p14:creationId xmlns:p14="http://schemas.microsoft.com/office/powerpoint/2010/main" val="1222992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70B48-D583-41A7-B773-7E6401B8E27E}"/>
              </a:ext>
            </a:extLst>
          </p:cNvPr>
          <p:cNvSpPr>
            <a:spLocks noGrp="1"/>
          </p:cNvSpPr>
          <p:nvPr>
            <p:ph type="title"/>
          </p:nvPr>
        </p:nvSpPr>
        <p:spPr/>
        <p:txBody>
          <a:bodyPr/>
          <a:lstStyle/>
          <a:p>
            <a:r>
              <a:rPr lang="en-US" dirty="0"/>
              <a:t>2) Convolutional </a:t>
            </a:r>
            <a:r>
              <a:rPr lang="en-US" dirty="0" err="1"/>
              <a:t>AutoEncoder</a:t>
            </a:r>
            <a:endParaRPr lang="en-US" dirty="0"/>
          </a:p>
        </p:txBody>
      </p:sp>
      <p:sp>
        <p:nvSpPr>
          <p:cNvPr id="3" name="Content Placeholder 2">
            <a:extLst>
              <a:ext uri="{FF2B5EF4-FFF2-40B4-BE49-F238E27FC236}">
                <a16:creationId xmlns:a16="http://schemas.microsoft.com/office/drawing/2014/main" id="{F2A441E9-E604-4112-9789-67890B433BCF}"/>
              </a:ext>
            </a:extLst>
          </p:cNvPr>
          <p:cNvSpPr>
            <a:spLocks noGrp="1"/>
          </p:cNvSpPr>
          <p:nvPr>
            <p:ph idx="1"/>
          </p:nvPr>
        </p:nvSpPr>
        <p:spPr/>
        <p:txBody>
          <a:bodyPr/>
          <a:lstStyle/>
          <a:p>
            <a:r>
              <a:rPr lang="en-US" sz="2800" b="0" i="0" dirty="0">
                <a:solidFill>
                  <a:srgbClr val="000000"/>
                </a:solidFill>
                <a:effectLst/>
                <a:latin typeface="PalatinoLinotype-Roman"/>
              </a:rPr>
              <a:t>An autoencoder capable of encoding and decoding the structure of the images is proposed to enhance their resolution.</a:t>
            </a:r>
            <a:r>
              <a:rPr lang="en-US" sz="2800" dirty="0"/>
              <a:t> </a:t>
            </a:r>
            <a:r>
              <a:rPr lang="en-US" dirty="0"/>
              <a:t/>
            </a:r>
            <a:br>
              <a:rPr lang="en-US" dirty="0"/>
            </a:br>
            <a:endParaRPr lang="en-US" dirty="0"/>
          </a:p>
        </p:txBody>
      </p:sp>
      <p:sp>
        <p:nvSpPr>
          <p:cNvPr id="4" name="TextBox 3">
            <a:extLst>
              <a:ext uri="{FF2B5EF4-FFF2-40B4-BE49-F238E27FC236}">
                <a16:creationId xmlns:a16="http://schemas.microsoft.com/office/drawing/2014/main" id="{1F326AF3-8E9D-4347-B99E-1BC480A71460}"/>
              </a:ext>
            </a:extLst>
          </p:cNvPr>
          <p:cNvSpPr txBox="1"/>
          <p:nvPr/>
        </p:nvSpPr>
        <p:spPr>
          <a:xfrm>
            <a:off x="79664" y="6172200"/>
            <a:ext cx="5763491" cy="523220"/>
          </a:xfrm>
          <a:prstGeom prst="rect">
            <a:avLst/>
          </a:prstGeom>
          <a:noFill/>
        </p:spPr>
        <p:txBody>
          <a:bodyPr wrap="square" rtlCol="0">
            <a:spAutoFit/>
          </a:bodyPr>
          <a:lstStyle/>
          <a:p>
            <a:r>
              <a:rPr lang="en-US" sz="1400" b="0" i="0" dirty="0">
                <a:solidFill>
                  <a:srgbClr val="000000"/>
                </a:solidFill>
                <a:effectLst/>
                <a:latin typeface="Martel-Regular"/>
              </a:rPr>
              <a:t>Image Resolution Enhancement Using Convolutional Autoencoders</a:t>
            </a:r>
            <a:br>
              <a:rPr lang="en-US" sz="1400" b="0" i="0" dirty="0">
                <a:solidFill>
                  <a:srgbClr val="000000"/>
                </a:solidFill>
                <a:effectLst/>
                <a:latin typeface="Martel-Regular"/>
              </a:rPr>
            </a:br>
            <a:r>
              <a:rPr lang="en-US" sz="1400" dirty="0">
                <a:solidFill>
                  <a:srgbClr val="333333"/>
                </a:solidFill>
                <a:latin typeface="SourceSansPro-Regular"/>
              </a:rPr>
              <a:t>,</a:t>
            </a:r>
            <a:r>
              <a:rPr lang="en-US" sz="1400" b="0" i="0" dirty="0">
                <a:solidFill>
                  <a:srgbClr val="333333"/>
                </a:solidFill>
                <a:effectLst/>
                <a:latin typeface="SourceSansPro-Regular"/>
              </a:rPr>
              <a:t>November 2020.</a:t>
            </a:r>
            <a:endParaRPr lang="en-US" sz="1400" dirty="0"/>
          </a:p>
        </p:txBody>
      </p:sp>
    </p:spTree>
    <p:extLst>
      <p:ext uri="{BB962C8B-B14F-4D97-AF65-F5344CB8AC3E}">
        <p14:creationId xmlns:p14="http://schemas.microsoft.com/office/powerpoint/2010/main" val="417247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Convolutional </a:t>
            </a:r>
            <a:r>
              <a:rPr lang="en-US" dirty="0" err="1"/>
              <a:t>AutoEncoder</a:t>
            </a:r>
            <a:endParaRPr lang="en-US" dirty="0"/>
          </a:p>
        </p:txBody>
      </p:sp>
      <p:sp>
        <p:nvSpPr>
          <p:cNvPr id="3" name="Content Placeholder 2"/>
          <p:cNvSpPr>
            <a:spLocks noGrp="1"/>
          </p:cNvSpPr>
          <p:nvPr>
            <p:ph idx="1"/>
          </p:nvPr>
        </p:nvSpPr>
        <p:spPr/>
        <p:txBody>
          <a:bodyPr/>
          <a:lstStyle/>
          <a:p>
            <a:endParaRPr lang="en-US" dirty="0"/>
          </a:p>
        </p:txBody>
      </p:sp>
      <p:pic>
        <p:nvPicPr>
          <p:cNvPr id="1026" name="Picture 2" descr="E:\project\Presentation\graphs\auto encoder\encoder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98671" y="1618212"/>
            <a:ext cx="5404757" cy="4547536"/>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E:\project\Presentation\graphs\auto encoder\decode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850" y="1609726"/>
            <a:ext cx="4523013" cy="45560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739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C402-54C6-46DD-936C-6075A049EC04}"/>
              </a:ext>
            </a:extLst>
          </p:cNvPr>
          <p:cNvSpPr>
            <a:spLocks noGrp="1"/>
          </p:cNvSpPr>
          <p:nvPr>
            <p:ph type="title"/>
          </p:nvPr>
        </p:nvSpPr>
        <p:spPr/>
        <p:txBody>
          <a:bodyPr/>
          <a:lstStyle/>
          <a:p>
            <a:r>
              <a:rPr lang="en-US" dirty="0"/>
              <a:t>2) Convolutional Autoencoder</a:t>
            </a:r>
          </a:p>
        </p:txBody>
      </p:sp>
      <p:pic>
        <p:nvPicPr>
          <p:cNvPr id="6" name="Content Placeholder 5" descr="A bird standing on a sidewalk&#10;&#10;Description automatically generated with low confidence">
            <a:extLst>
              <a:ext uri="{FF2B5EF4-FFF2-40B4-BE49-F238E27FC236}">
                <a16:creationId xmlns:a16="http://schemas.microsoft.com/office/drawing/2014/main" id="{56C88E33-2D9F-441E-9643-40A9903986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52025" y="1519311"/>
            <a:ext cx="4843975" cy="4185841"/>
          </a:xfrm>
        </p:spPr>
      </p:pic>
      <p:sp>
        <p:nvSpPr>
          <p:cNvPr id="4" name="TextBox 3">
            <a:extLst>
              <a:ext uri="{FF2B5EF4-FFF2-40B4-BE49-F238E27FC236}">
                <a16:creationId xmlns:a16="http://schemas.microsoft.com/office/drawing/2014/main" id="{CC2ED0D2-CA2E-411C-9E2C-766A61F40206}"/>
              </a:ext>
            </a:extLst>
          </p:cNvPr>
          <p:cNvSpPr txBox="1"/>
          <p:nvPr/>
        </p:nvSpPr>
        <p:spPr>
          <a:xfrm>
            <a:off x="79664" y="6172200"/>
            <a:ext cx="5763491" cy="523220"/>
          </a:xfrm>
          <a:prstGeom prst="rect">
            <a:avLst/>
          </a:prstGeom>
          <a:noFill/>
        </p:spPr>
        <p:txBody>
          <a:bodyPr wrap="square" rtlCol="0">
            <a:spAutoFit/>
          </a:bodyPr>
          <a:lstStyle/>
          <a:p>
            <a:r>
              <a:rPr lang="en-US" sz="1400" b="0" i="0" dirty="0">
                <a:solidFill>
                  <a:srgbClr val="000000"/>
                </a:solidFill>
                <a:effectLst/>
                <a:latin typeface="Martel-Regular"/>
              </a:rPr>
              <a:t>Image Resolution Enhancement Using Convolutional Autoencoders</a:t>
            </a:r>
            <a:br>
              <a:rPr lang="en-US" sz="1400" b="0" i="0" dirty="0">
                <a:solidFill>
                  <a:srgbClr val="000000"/>
                </a:solidFill>
                <a:effectLst/>
                <a:latin typeface="Martel-Regular"/>
              </a:rPr>
            </a:br>
            <a:r>
              <a:rPr lang="en-US" sz="1400" b="0" i="0" dirty="0">
                <a:solidFill>
                  <a:srgbClr val="000000"/>
                </a:solidFill>
                <a:effectLst/>
                <a:latin typeface="Martel-Regular"/>
              </a:rPr>
              <a:t>,</a:t>
            </a:r>
            <a:r>
              <a:rPr lang="en-US" sz="1400" b="0" i="0" dirty="0">
                <a:solidFill>
                  <a:srgbClr val="333333"/>
                </a:solidFill>
                <a:effectLst/>
                <a:latin typeface="SourceSansPro-Regular"/>
              </a:rPr>
              <a:t>November 2020.</a:t>
            </a:r>
            <a:endParaRPr lang="en-US" dirty="0"/>
          </a:p>
        </p:txBody>
      </p:sp>
      <p:pic>
        <p:nvPicPr>
          <p:cNvPr id="10" name="Picture 9" descr="A bird standing on a sidewalk&#10;&#10;Description automatically generated with low confidence">
            <a:extLst>
              <a:ext uri="{FF2B5EF4-FFF2-40B4-BE49-F238E27FC236}">
                <a16:creationId xmlns:a16="http://schemas.microsoft.com/office/drawing/2014/main" id="{CBD36B6A-0EF4-4526-B3A2-7A4B28A5E0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6683" y="1579533"/>
            <a:ext cx="4663292" cy="4125619"/>
          </a:xfrm>
          <a:prstGeom prst="rect">
            <a:avLst/>
          </a:prstGeom>
        </p:spPr>
      </p:pic>
    </p:spTree>
    <p:extLst>
      <p:ext uri="{BB962C8B-B14F-4D97-AF65-F5344CB8AC3E}">
        <p14:creationId xmlns:p14="http://schemas.microsoft.com/office/powerpoint/2010/main" val="511601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3) RDN</a:t>
            </a:r>
          </a:p>
        </p:txBody>
      </p:sp>
      <p:sp>
        <p:nvSpPr>
          <p:cNvPr id="3" name="Content Placeholder 2"/>
          <p:cNvSpPr>
            <a:spLocks noGrp="1"/>
          </p:cNvSpPr>
          <p:nvPr>
            <p:ph idx="1"/>
          </p:nvPr>
        </p:nvSpPr>
        <p:spPr>
          <a:xfrm>
            <a:off x="1104901" y="1491743"/>
            <a:ext cx="9980682" cy="4839783"/>
          </a:xfrm>
        </p:spPr>
        <p:txBody>
          <a:bodyPr>
            <a:normAutofit/>
          </a:bodyPr>
          <a:lstStyle/>
          <a:p>
            <a:pPr marL="0" indent="0">
              <a:buNone/>
            </a:pPr>
            <a:r>
              <a:rPr lang="en-US" sz="2400" b="1" dirty="0"/>
              <a:t>RDN Architecture</a:t>
            </a:r>
          </a:p>
          <a:p>
            <a:r>
              <a:rPr lang="en-US" dirty="0"/>
              <a:t>It’s combined with dense connection and residual learning, can make full use of hierarchical feature information from the original LR image with our proposed </a:t>
            </a:r>
          </a:p>
          <a:p>
            <a:r>
              <a:rPr lang="en-US" dirty="0"/>
              <a:t>residual dense block:</a:t>
            </a:r>
          </a:p>
          <a:p>
            <a:pPr marL="0" indent="0">
              <a:buNone/>
            </a:pPr>
            <a:endParaRPr lang="en-US" dirty="0"/>
          </a:p>
        </p:txBody>
      </p:sp>
      <p:pic>
        <p:nvPicPr>
          <p:cNvPr id="6" name="Picture 5" descr="Diagram&#10;&#10;Description automatically generated with medium confidence">
            <a:extLst>
              <a:ext uri="{FF2B5EF4-FFF2-40B4-BE49-F238E27FC236}">
                <a16:creationId xmlns:a16="http://schemas.microsoft.com/office/drawing/2014/main" id="{7125D6F5-4788-5F48-B462-CCC640B701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4911" y="2909326"/>
            <a:ext cx="6894031" cy="3612914"/>
          </a:xfrm>
          <a:prstGeom prst="rect">
            <a:avLst/>
          </a:prstGeom>
        </p:spPr>
      </p:pic>
      <mc:AlternateContent xmlns:mc="http://schemas.openxmlformats.org/markup-compatibility/2006" xmlns:p14="http://schemas.microsoft.com/office/powerpoint/2010/main">
        <mc:Choice Requires="p14">
          <p:contentPart p14:bwMode="auto" r:id="rId3">
            <p14:nvContentPartPr>
              <p14:cNvPr id="12" name="Ink 11">
                <a:extLst>
                  <a:ext uri="{FF2B5EF4-FFF2-40B4-BE49-F238E27FC236}">
                    <a16:creationId xmlns:a16="http://schemas.microsoft.com/office/drawing/2014/main" id="{D63586DE-0BC0-EC43-B457-55BD647BA7AF}"/>
                  </a:ext>
                </a:extLst>
              </p14:cNvPr>
              <p14:cNvContentPartPr/>
              <p14:nvPr/>
            </p14:nvContentPartPr>
            <p14:xfrm>
              <a:off x="5816712" y="6060720"/>
              <a:ext cx="344880" cy="307800"/>
            </p14:xfrm>
          </p:contentPart>
        </mc:Choice>
        <mc:Fallback xmlns="">
          <p:pic>
            <p:nvPicPr>
              <p:cNvPr id="12" name="Ink 11">
                <a:extLst>
                  <a:ext uri="{FF2B5EF4-FFF2-40B4-BE49-F238E27FC236}">
                    <a16:creationId xmlns:a16="http://schemas.microsoft.com/office/drawing/2014/main" id="{D63586DE-0BC0-EC43-B457-55BD647BA7AF}"/>
                  </a:ext>
                </a:extLst>
              </p:cNvPr>
              <p:cNvPicPr/>
              <p:nvPr/>
            </p:nvPicPr>
            <p:blipFill>
              <a:blip r:embed="rId4"/>
              <a:stretch>
                <a:fillRect/>
              </a:stretch>
            </p:blipFill>
            <p:spPr>
              <a:xfrm>
                <a:off x="5807712" y="6051720"/>
                <a:ext cx="362520" cy="325440"/>
              </a:xfrm>
              <a:prstGeom prst="rect">
                <a:avLst/>
              </a:prstGeom>
            </p:spPr>
          </p:pic>
        </mc:Fallback>
      </mc:AlternateContent>
      <p:grpSp>
        <p:nvGrpSpPr>
          <p:cNvPr id="15" name="Group 14">
            <a:extLst>
              <a:ext uri="{FF2B5EF4-FFF2-40B4-BE49-F238E27FC236}">
                <a16:creationId xmlns:a16="http://schemas.microsoft.com/office/drawing/2014/main" id="{B75668B4-F89C-B84D-A3B8-291AC4199D58}"/>
              </a:ext>
            </a:extLst>
          </p:cNvPr>
          <p:cNvGrpSpPr/>
          <p:nvPr/>
        </p:nvGrpSpPr>
        <p:grpSpPr>
          <a:xfrm>
            <a:off x="5602152" y="5988720"/>
            <a:ext cx="551160" cy="533520"/>
            <a:chOff x="5602152" y="5988720"/>
            <a:chExt cx="551160" cy="533520"/>
          </a:xfrm>
        </p:grpSpPr>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E1B101C2-099E-0C4A-9287-DC5F58470BCB}"/>
                    </a:ext>
                  </a:extLst>
                </p14:cNvPr>
                <p14:cNvContentPartPr/>
                <p14:nvPr/>
              </p14:nvContentPartPr>
              <p14:xfrm>
                <a:off x="5602152" y="5988720"/>
                <a:ext cx="551160" cy="533520"/>
              </p14:xfrm>
            </p:contentPart>
          </mc:Choice>
          <mc:Fallback xmlns="">
            <p:pic>
              <p:nvPicPr>
                <p:cNvPr id="5" name="Ink 4">
                  <a:extLst>
                    <a:ext uri="{FF2B5EF4-FFF2-40B4-BE49-F238E27FC236}">
                      <a16:creationId xmlns:a16="http://schemas.microsoft.com/office/drawing/2014/main" id="{E1B101C2-099E-0C4A-9287-DC5F58470BCB}"/>
                    </a:ext>
                  </a:extLst>
                </p:cNvPr>
                <p:cNvPicPr/>
                <p:nvPr/>
              </p:nvPicPr>
              <p:blipFill>
                <a:blip r:embed="rId6"/>
                <a:stretch>
                  <a:fillRect/>
                </a:stretch>
              </p:blipFill>
              <p:spPr>
                <a:xfrm>
                  <a:off x="5593512" y="5980080"/>
                  <a:ext cx="568800" cy="551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507282F6-A467-4F44-B348-EF407FFD4AC2}"/>
                    </a:ext>
                  </a:extLst>
                </p14:cNvPr>
                <p14:cNvContentPartPr/>
                <p14:nvPr/>
              </p14:nvContentPartPr>
              <p14:xfrm>
                <a:off x="5920392" y="6031560"/>
                <a:ext cx="103320" cy="198360"/>
              </p14:xfrm>
            </p:contentPart>
          </mc:Choice>
          <mc:Fallback xmlns="">
            <p:pic>
              <p:nvPicPr>
                <p:cNvPr id="8" name="Ink 7">
                  <a:extLst>
                    <a:ext uri="{FF2B5EF4-FFF2-40B4-BE49-F238E27FC236}">
                      <a16:creationId xmlns:a16="http://schemas.microsoft.com/office/drawing/2014/main" id="{507282F6-A467-4F44-B348-EF407FFD4AC2}"/>
                    </a:ext>
                  </a:extLst>
                </p:cNvPr>
                <p:cNvPicPr/>
                <p:nvPr/>
              </p:nvPicPr>
              <p:blipFill>
                <a:blip r:embed="rId8"/>
                <a:stretch>
                  <a:fillRect/>
                </a:stretch>
              </p:blipFill>
              <p:spPr>
                <a:xfrm>
                  <a:off x="5911392" y="6022560"/>
                  <a:ext cx="1209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4" name="Ink 13">
                  <a:extLst>
                    <a:ext uri="{FF2B5EF4-FFF2-40B4-BE49-F238E27FC236}">
                      <a16:creationId xmlns:a16="http://schemas.microsoft.com/office/drawing/2014/main" id="{E8EA2DBB-F6C8-9949-8DB9-C82A3A0959F3}"/>
                    </a:ext>
                  </a:extLst>
                </p14:cNvPr>
                <p14:cNvContentPartPr/>
                <p14:nvPr/>
              </p14:nvContentPartPr>
              <p14:xfrm>
                <a:off x="5773152" y="6194640"/>
                <a:ext cx="239400" cy="100800"/>
              </p14:xfrm>
            </p:contentPart>
          </mc:Choice>
          <mc:Fallback xmlns="">
            <p:pic>
              <p:nvPicPr>
                <p:cNvPr id="14" name="Ink 13">
                  <a:extLst>
                    <a:ext uri="{FF2B5EF4-FFF2-40B4-BE49-F238E27FC236}">
                      <a16:creationId xmlns:a16="http://schemas.microsoft.com/office/drawing/2014/main" id="{E8EA2DBB-F6C8-9949-8DB9-C82A3A0959F3}"/>
                    </a:ext>
                  </a:extLst>
                </p:cNvPr>
                <p:cNvPicPr/>
                <p:nvPr/>
              </p:nvPicPr>
              <p:blipFill>
                <a:blip r:embed="rId10"/>
                <a:stretch>
                  <a:fillRect/>
                </a:stretch>
              </p:blipFill>
              <p:spPr>
                <a:xfrm>
                  <a:off x="5710152" y="6132000"/>
                  <a:ext cx="365040" cy="226440"/>
                </a:xfrm>
                <a:prstGeom prst="rect">
                  <a:avLst/>
                </a:prstGeom>
              </p:spPr>
            </p:pic>
          </mc:Fallback>
        </mc:AlternateContent>
      </p:grpSp>
      <p:sp>
        <p:nvSpPr>
          <p:cNvPr id="4" name="TextBox 3"/>
          <p:cNvSpPr txBox="1"/>
          <p:nvPr/>
        </p:nvSpPr>
        <p:spPr>
          <a:xfrm>
            <a:off x="0" y="6272760"/>
            <a:ext cx="6622472" cy="523220"/>
          </a:xfrm>
          <a:prstGeom prst="rect">
            <a:avLst/>
          </a:prstGeom>
          <a:noFill/>
        </p:spPr>
        <p:txBody>
          <a:bodyPr wrap="square" rtlCol="0">
            <a:spAutoFit/>
          </a:bodyPr>
          <a:lstStyle/>
          <a:p>
            <a:r>
              <a:rPr lang="en-US" sz="1400" dirty="0"/>
              <a:t>Residual Dense Network for Image Super-Resolution.</a:t>
            </a:r>
          </a:p>
          <a:p>
            <a:r>
              <a:rPr lang="en-US" sz="1400" dirty="0"/>
              <a:t>Zhang, Y., Tian, Y. and Kong, Y., 2018. </a:t>
            </a:r>
          </a:p>
        </p:txBody>
      </p:sp>
    </p:spTree>
    <p:extLst>
      <p:ext uri="{BB962C8B-B14F-4D97-AF65-F5344CB8AC3E}">
        <p14:creationId xmlns:p14="http://schemas.microsoft.com/office/powerpoint/2010/main" val="4283297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3) RDN</a:t>
            </a:r>
          </a:p>
        </p:txBody>
      </p:sp>
      <p:sp>
        <p:nvSpPr>
          <p:cNvPr id="3" name="Content Placeholder 2"/>
          <p:cNvSpPr>
            <a:spLocks noGrp="1"/>
          </p:cNvSpPr>
          <p:nvPr>
            <p:ph idx="1"/>
          </p:nvPr>
        </p:nvSpPr>
        <p:spPr>
          <a:xfrm>
            <a:off x="1104901" y="1491743"/>
            <a:ext cx="9980682" cy="4839783"/>
          </a:xfrm>
        </p:spPr>
        <p:txBody>
          <a:bodyPr>
            <a:normAutofit lnSpcReduction="10000"/>
          </a:bodyPr>
          <a:lstStyle/>
          <a:p>
            <a:pPr marL="0" indent="0">
              <a:buNone/>
            </a:pPr>
            <a:r>
              <a:rPr lang="en-US" sz="2800" b="1" dirty="0"/>
              <a:t>The solved problem</a:t>
            </a:r>
          </a:p>
          <a:p>
            <a:r>
              <a:rPr lang="en-US" sz="2400" dirty="0"/>
              <a:t>It’s hard and impractical for a very deep network to directly extract the output of each convolutional layer in the LR space. </a:t>
            </a:r>
          </a:p>
          <a:p>
            <a:r>
              <a:rPr lang="en-US" sz="2400" dirty="0"/>
              <a:t>so, for that propose residual dense block (RDB) as the building module for RDN. </a:t>
            </a:r>
          </a:p>
          <a:p>
            <a:r>
              <a:rPr lang="en-US" sz="2400" dirty="0"/>
              <a:t>RDB:</a:t>
            </a:r>
          </a:p>
          <a:p>
            <a:pPr marL="0" indent="0" algn="just">
              <a:buNone/>
            </a:pPr>
            <a:r>
              <a:rPr lang="en-US" sz="2400" dirty="0"/>
              <a:t>It’s can not only read state from the preceding RDB via a contiguous memory (CM) mechanism, but also fully utilize all the layers within it via local dense connections.</a:t>
            </a:r>
          </a:p>
          <a:p>
            <a:pPr marL="0" indent="0" algn="just">
              <a:buNone/>
            </a:pPr>
            <a:r>
              <a:rPr lang="en-US" sz="2400" dirty="0"/>
              <a:t> </a:t>
            </a:r>
          </a:p>
          <a:p>
            <a:pPr marL="0" indent="0">
              <a:buNone/>
            </a:pPr>
            <a:r>
              <a:rPr lang="en-US" dirty="0"/>
              <a:t>    </a:t>
            </a:r>
          </a:p>
          <a:p>
            <a:pPr marL="0" indent="0">
              <a:buNone/>
            </a:pPr>
            <a:endParaRPr lang="en-US" dirty="0"/>
          </a:p>
          <a:p>
            <a:pPr marL="0" indent="0">
              <a:buNone/>
            </a:pPr>
            <a:endParaRPr lang="en-US" dirty="0"/>
          </a:p>
          <a:p>
            <a:pPr marL="0" indent="0">
              <a:buNone/>
            </a:pPr>
            <a:endParaRPr lang="en-US" dirty="0"/>
          </a:p>
        </p:txBody>
      </p:sp>
      <p:pic>
        <p:nvPicPr>
          <p:cNvPr id="2049" name="Picture 1" descr="page1image49417984">
            <a:extLst>
              <a:ext uri="{FF2B5EF4-FFF2-40B4-BE49-F238E27FC236}">
                <a16:creationId xmlns:a16="http://schemas.microsoft.com/office/drawing/2014/main" id="{1BE83FB8-D3E5-6A4A-AAC8-E4E12CDB90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30300" cy="2921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page1image49417984">
            <a:extLst>
              <a:ext uri="{FF2B5EF4-FFF2-40B4-BE49-F238E27FC236}">
                <a16:creationId xmlns:a16="http://schemas.microsoft.com/office/drawing/2014/main" id="{64C6FF5D-5C46-3548-AAE0-9BE6775CE6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30300" cy="292100"/>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page1image49417984">
            <a:extLst>
              <a:ext uri="{FF2B5EF4-FFF2-40B4-BE49-F238E27FC236}">
                <a16:creationId xmlns:a16="http://schemas.microsoft.com/office/drawing/2014/main" id="{8689A925-30BA-8F47-B65F-ACDC4F7004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30300" cy="2921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0" y="6272760"/>
            <a:ext cx="6622472" cy="523220"/>
          </a:xfrm>
          <a:prstGeom prst="rect">
            <a:avLst/>
          </a:prstGeom>
          <a:noFill/>
        </p:spPr>
        <p:txBody>
          <a:bodyPr wrap="square" rtlCol="0">
            <a:spAutoFit/>
          </a:bodyPr>
          <a:lstStyle/>
          <a:p>
            <a:r>
              <a:rPr lang="en-US" sz="1400" dirty="0"/>
              <a:t>Residual Dense Network for Image Super-Resolution.</a:t>
            </a:r>
          </a:p>
          <a:p>
            <a:r>
              <a:rPr lang="en-US" sz="1400" dirty="0"/>
              <a:t>Zhang, Y., Tian, Y. and Kong, Y., 2018. </a:t>
            </a:r>
          </a:p>
        </p:txBody>
      </p:sp>
    </p:spTree>
    <p:extLst>
      <p:ext uri="{BB962C8B-B14F-4D97-AF65-F5344CB8AC3E}">
        <p14:creationId xmlns:p14="http://schemas.microsoft.com/office/powerpoint/2010/main" val="481229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3) RDN</a:t>
            </a:r>
          </a:p>
        </p:txBody>
      </p:sp>
      <p:sp>
        <p:nvSpPr>
          <p:cNvPr id="3" name="Content Placeholder 2"/>
          <p:cNvSpPr>
            <a:spLocks noGrp="1"/>
          </p:cNvSpPr>
          <p:nvPr>
            <p:ph idx="1"/>
          </p:nvPr>
        </p:nvSpPr>
        <p:spPr>
          <a:xfrm>
            <a:off x="464092" y="1491743"/>
            <a:ext cx="11436963" cy="4839783"/>
          </a:xfrm>
        </p:spPr>
        <p:txBody>
          <a:bodyPr>
            <a:normAutofit/>
          </a:bodyPr>
          <a:lstStyle/>
          <a:p>
            <a:pPr marL="0" indent="0">
              <a:buNone/>
            </a:pPr>
            <a:r>
              <a:rPr lang="en-US" sz="2400" b="1" dirty="0"/>
              <a:t>RDN Architecture:[12]</a:t>
            </a:r>
          </a:p>
          <a:p>
            <a:pPr marL="0" indent="0">
              <a:buNone/>
            </a:pPr>
            <a:endParaRPr lang="en-US" dirty="0"/>
          </a:p>
        </p:txBody>
      </p:sp>
      <p:pic>
        <p:nvPicPr>
          <p:cNvPr id="7" name="Picture 6" descr="Chart, waterfall chart&#10;&#10;Description automatically generated">
            <a:extLst>
              <a:ext uri="{FF2B5EF4-FFF2-40B4-BE49-F238E27FC236}">
                <a16:creationId xmlns:a16="http://schemas.microsoft.com/office/drawing/2014/main" id="{38AA5DEF-903A-C243-935D-7460950B483D}"/>
              </a:ext>
            </a:extLst>
          </p:cNvPr>
          <p:cNvPicPr>
            <a:picLocks noChangeAspect="1"/>
          </p:cNvPicPr>
          <p:nvPr/>
        </p:nvPicPr>
        <p:blipFill rotWithShape="1">
          <a:blip r:embed="rId2">
            <a:extLst>
              <a:ext uri="{28A0092B-C50C-407E-A947-70E740481C1C}">
                <a14:useLocalDpi xmlns:a14="http://schemas.microsoft.com/office/drawing/2010/main" val="0"/>
              </a:ext>
            </a:extLst>
          </a:blip>
          <a:srcRect l="1307"/>
          <a:stretch/>
        </p:blipFill>
        <p:spPr>
          <a:xfrm>
            <a:off x="-1" y="2838211"/>
            <a:ext cx="12032745" cy="2815306"/>
          </a:xfrm>
          <a:prstGeom prst="rect">
            <a:avLst/>
          </a:prstGeom>
        </p:spPr>
      </p:pic>
      <p:sp>
        <p:nvSpPr>
          <p:cNvPr id="5" name="TextBox 4"/>
          <p:cNvSpPr txBox="1"/>
          <p:nvPr/>
        </p:nvSpPr>
        <p:spPr>
          <a:xfrm>
            <a:off x="0" y="6272760"/>
            <a:ext cx="6622472" cy="523220"/>
          </a:xfrm>
          <a:prstGeom prst="rect">
            <a:avLst/>
          </a:prstGeom>
          <a:noFill/>
        </p:spPr>
        <p:txBody>
          <a:bodyPr wrap="square" rtlCol="0">
            <a:spAutoFit/>
          </a:bodyPr>
          <a:lstStyle/>
          <a:p>
            <a:r>
              <a:rPr lang="en-US" sz="1400" dirty="0"/>
              <a:t>Residual Dense Network for Image Super-Resolution.</a:t>
            </a:r>
          </a:p>
          <a:p>
            <a:r>
              <a:rPr lang="en-US" sz="1400" dirty="0"/>
              <a:t>Zhang, Y., Tian, Y. and Kong, Y., 2018. </a:t>
            </a:r>
          </a:p>
        </p:txBody>
      </p:sp>
    </p:spTree>
    <p:extLst>
      <p:ext uri="{BB962C8B-B14F-4D97-AF65-F5344CB8AC3E}">
        <p14:creationId xmlns:p14="http://schemas.microsoft.com/office/powerpoint/2010/main" val="4037800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3) RDN</a:t>
            </a:r>
          </a:p>
        </p:txBody>
      </p:sp>
      <p:sp>
        <p:nvSpPr>
          <p:cNvPr id="3" name="Content Placeholder 2"/>
          <p:cNvSpPr>
            <a:spLocks noGrp="1"/>
          </p:cNvSpPr>
          <p:nvPr>
            <p:ph idx="1"/>
          </p:nvPr>
        </p:nvSpPr>
        <p:spPr>
          <a:xfrm>
            <a:off x="1104901" y="1491743"/>
            <a:ext cx="9980682" cy="4839783"/>
          </a:xfrm>
        </p:spPr>
        <p:txBody>
          <a:bodyPr>
            <a:normAutofit/>
          </a:bodyPr>
          <a:lstStyle/>
          <a:p>
            <a:pPr marL="0" indent="0">
              <a:buNone/>
            </a:pPr>
            <a:r>
              <a:rPr lang="en-US" sz="2800" b="1" dirty="0"/>
              <a:t>What make RDN unique</a:t>
            </a:r>
          </a:p>
          <a:p>
            <a:r>
              <a:rPr lang="en-US" sz="2400" dirty="0"/>
              <a:t>VDSR  ,IRCNN , DRCN</a:t>
            </a:r>
            <a:endParaRPr lang="ar-SA" sz="2400" dirty="0"/>
          </a:p>
          <a:p>
            <a:r>
              <a:rPr lang="en-US" sz="2400" dirty="0"/>
              <a:t>All of these methods need to interpolate the original LR images to the desired size before applying them into the networks. </a:t>
            </a:r>
          </a:p>
          <a:p>
            <a:r>
              <a:rPr lang="en-US" sz="2400" dirty="0"/>
              <a:t>But this pre-processing step not only increases computation complexity , but also over-smooths and blurs the original LR image, from which some details are lost. </a:t>
            </a:r>
          </a:p>
          <a:p>
            <a:r>
              <a:rPr lang="en-US" sz="2400" dirty="0"/>
              <a:t>To solve the problem above, We directly took the original LR image as input and introduced a transposed convolution layer for </a:t>
            </a:r>
            <a:r>
              <a:rPr lang="en-US" sz="2400" b="1" dirty="0" err="1"/>
              <a:t>upsampling</a:t>
            </a:r>
            <a:r>
              <a:rPr lang="en-US" sz="2400" dirty="0"/>
              <a:t> to the fine resolution. </a:t>
            </a:r>
          </a:p>
          <a:p>
            <a:pPr marL="0" indent="0">
              <a:buNone/>
            </a:pPr>
            <a:endParaRPr lang="en-US" dirty="0"/>
          </a:p>
          <a:p>
            <a:pPr marL="0" indent="0">
              <a:buNone/>
            </a:pPr>
            <a:endParaRPr lang="en-US" dirty="0"/>
          </a:p>
          <a:p>
            <a:pPr marL="0" indent="0">
              <a:buNone/>
            </a:pPr>
            <a:endParaRPr lang="en-US" dirty="0"/>
          </a:p>
        </p:txBody>
      </p:sp>
      <p:sp>
        <p:nvSpPr>
          <p:cNvPr id="4" name="TextBox 3"/>
          <p:cNvSpPr txBox="1"/>
          <p:nvPr/>
        </p:nvSpPr>
        <p:spPr>
          <a:xfrm>
            <a:off x="0" y="6272760"/>
            <a:ext cx="6622472" cy="523220"/>
          </a:xfrm>
          <a:prstGeom prst="rect">
            <a:avLst/>
          </a:prstGeom>
          <a:noFill/>
        </p:spPr>
        <p:txBody>
          <a:bodyPr wrap="square" rtlCol="0">
            <a:spAutoFit/>
          </a:bodyPr>
          <a:lstStyle/>
          <a:p>
            <a:r>
              <a:rPr lang="en-US" sz="1400" dirty="0"/>
              <a:t>Residual Dense Network for Image Super-Resolution.</a:t>
            </a:r>
          </a:p>
          <a:p>
            <a:r>
              <a:rPr lang="en-US" sz="1400" dirty="0"/>
              <a:t>Zhang, Y., Tian, Y. and Kong, Y., 2018. </a:t>
            </a:r>
          </a:p>
        </p:txBody>
      </p:sp>
    </p:spTree>
    <p:extLst>
      <p:ext uri="{BB962C8B-B14F-4D97-AF65-F5344CB8AC3E}">
        <p14:creationId xmlns:p14="http://schemas.microsoft.com/office/powerpoint/2010/main" val="1761140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C7570-376D-458D-AE40-43AFE2FDFA89}"/>
              </a:ext>
            </a:extLst>
          </p:cNvPr>
          <p:cNvSpPr>
            <a:spLocks noGrp="1"/>
          </p:cNvSpPr>
          <p:nvPr>
            <p:ph type="title"/>
          </p:nvPr>
        </p:nvSpPr>
        <p:spPr/>
        <p:txBody>
          <a:bodyPr/>
          <a:lstStyle/>
          <a:p>
            <a:r>
              <a:rPr lang="en-US" dirty="0"/>
              <a:t>4) GAN(Generative Adversial Network)</a:t>
            </a:r>
          </a:p>
        </p:txBody>
      </p:sp>
      <p:sp>
        <p:nvSpPr>
          <p:cNvPr id="3" name="Content Placeholder 2">
            <a:extLst>
              <a:ext uri="{FF2B5EF4-FFF2-40B4-BE49-F238E27FC236}">
                <a16:creationId xmlns:a16="http://schemas.microsoft.com/office/drawing/2014/main" id="{9A93965D-3715-405E-A81D-D0ACED41A245}"/>
              </a:ext>
            </a:extLst>
          </p:cNvPr>
          <p:cNvSpPr>
            <a:spLocks noGrp="1"/>
          </p:cNvSpPr>
          <p:nvPr>
            <p:ph idx="1"/>
          </p:nvPr>
        </p:nvSpPr>
        <p:spPr>
          <a:xfrm>
            <a:off x="1104900" y="1600199"/>
            <a:ext cx="9980682" cy="4980709"/>
          </a:xfrm>
        </p:spPr>
        <p:txBody>
          <a:bodyPr>
            <a:normAutofit fontScale="70000" lnSpcReduction="20000"/>
          </a:bodyPr>
          <a:lstStyle/>
          <a:p>
            <a:r>
              <a:rPr lang="en-US" sz="3100" dirty="0"/>
              <a:t>Gan is the state of art</a:t>
            </a:r>
          </a:p>
          <a:p>
            <a:r>
              <a:rPr lang="en-US" sz="3100" dirty="0"/>
              <a:t>A generative adversarial network (GAN) is an especially effective type of generative model.</a:t>
            </a:r>
          </a:p>
          <a:p>
            <a:r>
              <a:rPr lang="en-US" sz="3100" dirty="0"/>
              <a:t>It was introduced in 10 Jun 2014.</a:t>
            </a:r>
          </a:p>
          <a:p>
            <a:r>
              <a:rPr lang="en-US" sz="3100" dirty="0"/>
              <a:t> Which has been a subject of intense interest in the machine learning community.</a:t>
            </a:r>
          </a:p>
          <a:p>
            <a:r>
              <a:rPr lang="en-US" sz="3100" dirty="0"/>
              <a:t>Powerful class of neural networks that are used for Unsupervised learning</a:t>
            </a:r>
          </a:p>
          <a:p>
            <a:pPr algn="l"/>
            <a:r>
              <a:rPr lang="en-US" sz="3100" dirty="0"/>
              <a:t>A generative adversarial network (GAN) has two parts:</a:t>
            </a:r>
          </a:p>
          <a:p>
            <a:pPr lvl="1">
              <a:lnSpc>
                <a:spcPct val="120000"/>
              </a:lnSpc>
              <a:buFont typeface="Wingdings" panose="05000000000000000000" pitchFamily="2" charset="2"/>
              <a:buChar char="Ø"/>
            </a:pPr>
            <a:r>
              <a:rPr lang="en-US" sz="3100" dirty="0"/>
              <a:t>The generator learns to generate plausible data. The generated instances become negative training examples for the discriminator.</a:t>
            </a:r>
          </a:p>
          <a:p>
            <a:pPr lvl="1">
              <a:lnSpc>
                <a:spcPct val="120000"/>
              </a:lnSpc>
              <a:buFont typeface="Wingdings" panose="05000000000000000000" pitchFamily="2" charset="2"/>
              <a:buChar char="Ø"/>
            </a:pPr>
            <a:r>
              <a:rPr lang="en-US" sz="3100" dirty="0"/>
              <a:t>The discriminator learns to distinguish the generator's fake data from real data. The discriminator penalizes the generator for producing implausible results.</a:t>
            </a:r>
          </a:p>
          <a:p>
            <a:pPr marL="457200" indent="-457200">
              <a:buFont typeface="+mj-lt"/>
              <a:buAutoNum type="arabicPeriod"/>
            </a:pPr>
            <a:endParaRPr lang="en-US" i="0" dirty="0">
              <a:solidFill>
                <a:srgbClr val="555555"/>
              </a:solidFill>
              <a:effectLst/>
              <a:latin typeface="Roboto" panose="02000000000000000000" pitchFamily="2" charset="0"/>
            </a:endParaRPr>
          </a:p>
          <a:p>
            <a:endParaRPr lang="en-US" dirty="0"/>
          </a:p>
        </p:txBody>
      </p:sp>
    </p:spTree>
    <p:extLst>
      <p:ext uri="{BB962C8B-B14F-4D97-AF65-F5344CB8AC3E}">
        <p14:creationId xmlns:p14="http://schemas.microsoft.com/office/powerpoint/2010/main" val="2305725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Diagram, waterfall chart&#10;&#10;Description automatically generated">
            <a:extLst>
              <a:ext uri="{FF2B5EF4-FFF2-40B4-BE49-F238E27FC236}">
                <a16:creationId xmlns:a16="http://schemas.microsoft.com/office/drawing/2014/main" id="{E49FC168-FCAF-4F5D-80B0-E31C7D6BBD8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2575986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19E5-1B1E-4529-99CB-81CD1719CCF0}"/>
              </a:ext>
            </a:extLst>
          </p:cNvPr>
          <p:cNvSpPr>
            <a:spLocks noGrp="1"/>
          </p:cNvSpPr>
          <p:nvPr>
            <p:ph type="title"/>
          </p:nvPr>
        </p:nvSpPr>
        <p:spPr/>
        <p:txBody>
          <a:bodyPr/>
          <a:lstStyle/>
          <a:p>
            <a:r>
              <a:rPr lang="en-US" dirty="0"/>
              <a:t>4) GAN</a:t>
            </a:r>
          </a:p>
        </p:txBody>
      </p:sp>
      <p:sp>
        <p:nvSpPr>
          <p:cNvPr id="3" name="Content Placeholder 2">
            <a:extLst>
              <a:ext uri="{FF2B5EF4-FFF2-40B4-BE49-F238E27FC236}">
                <a16:creationId xmlns:a16="http://schemas.microsoft.com/office/drawing/2014/main" id="{B0F87815-3969-49BD-A068-E2B49841AC82}"/>
              </a:ext>
            </a:extLst>
          </p:cNvPr>
          <p:cNvSpPr>
            <a:spLocks noGrp="1"/>
          </p:cNvSpPr>
          <p:nvPr>
            <p:ph idx="1"/>
          </p:nvPr>
        </p:nvSpPr>
        <p:spPr/>
        <p:txBody>
          <a:bodyPr/>
          <a:lstStyle/>
          <a:p>
            <a:pPr algn="l"/>
            <a:r>
              <a:rPr lang="en-US" sz="2100" dirty="0"/>
              <a:t>Generative adversarial networks (GANs) are an exciting recent innovation in machine learning. GANs are generative models: they create new data instances that resemble your training data. For example, GANs can create images that look like photographs of human faces, even though the faces don't belong to any real person. These images were created by a GAN as made by  Images generated by a Gan made by NVIDIA</a:t>
            </a:r>
          </a:p>
          <a:p>
            <a:pPr marL="0" indent="0" algn="l">
              <a:buNone/>
            </a:pPr>
            <a:endParaRPr lang="en-US" i="0" dirty="0">
              <a:solidFill>
                <a:srgbClr val="202124"/>
              </a:solidFill>
              <a:effectLst/>
              <a:latin typeface="Roboto" panose="02000000000000000000" pitchFamily="2" charset="0"/>
            </a:endParaRPr>
          </a:p>
          <a:p>
            <a:pPr marL="0" indent="0">
              <a:buNone/>
            </a:pPr>
            <a:endParaRPr lang="en-US" dirty="0"/>
          </a:p>
        </p:txBody>
      </p:sp>
      <p:pic>
        <p:nvPicPr>
          <p:cNvPr id="5" name="Picture 4">
            <a:extLst>
              <a:ext uri="{FF2B5EF4-FFF2-40B4-BE49-F238E27FC236}">
                <a16:creationId xmlns:a16="http://schemas.microsoft.com/office/drawing/2014/main" id="{8DB1919B-0C2A-4B40-8EE4-964069E37C7D}"/>
              </a:ext>
            </a:extLst>
          </p:cNvPr>
          <p:cNvPicPr>
            <a:picLocks noChangeAspect="1"/>
          </p:cNvPicPr>
          <p:nvPr/>
        </p:nvPicPr>
        <p:blipFill>
          <a:blip r:embed="rId2"/>
          <a:stretch>
            <a:fillRect/>
          </a:stretch>
        </p:blipFill>
        <p:spPr>
          <a:xfrm>
            <a:off x="2946400" y="3409031"/>
            <a:ext cx="6669233" cy="3359783"/>
          </a:xfrm>
          <a:prstGeom prst="rect">
            <a:avLst/>
          </a:prstGeom>
        </p:spPr>
      </p:pic>
    </p:spTree>
    <p:extLst>
      <p:ext uri="{BB962C8B-B14F-4D97-AF65-F5344CB8AC3E}">
        <p14:creationId xmlns:p14="http://schemas.microsoft.com/office/powerpoint/2010/main" val="358847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2779829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19E5-1B1E-4529-99CB-81CD1719CCF0}"/>
              </a:ext>
            </a:extLst>
          </p:cNvPr>
          <p:cNvSpPr>
            <a:spLocks noGrp="1"/>
          </p:cNvSpPr>
          <p:nvPr>
            <p:ph type="title"/>
          </p:nvPr>
        </p:nvSpPr>
        <p:spPr/>
        <p:txBody>
          <a:bodyPr/>
          <a:lstStyle/>
          <a:p>
            <a:r>
              <a:rPr lang="en-US" dirty="0"/>
              <a:t>4) GAN</a:t>
            </a:r>
          </a:p>
        </p:txBody>
      </p:sp>
      <p:sp>
        <p:nvSpPr>
          <p:cNvPr id="3" name="Content Placeholder 2">
            <a:extLst>
              <a:ext uri="{FF2B5EF4-FFF2-40B4-BE49-F238E27FC236}">
                <a16:creationId xmlns:a16="http://schemas.microsoft.com/office/drawing/2014/main" id="{B0F87815-3969-49BD-A068-E2B49841AC82}"/>
              </a:ext>
            </a:extLst>
          </p:cNvPr>
          <p:cNvSpPr>
            <a:spLocks noGrp="1"/>
          </p:cNvSpPr>
          <p:nvPr>
            <p:ph idx="1"/>
          </p:nvPr>
        </p:nvSpPr>
        <p:spPr/>
        <p:txBody>
          <a:bodyPr>
            <a:noAutofit/>
          </a:bodyPr>
          <a:lstStyle/>
          <a:p>
            <a:pPr algn="l"/>
            <a:r>
              <a:rPr lang="en-US" sz="2400" dirty="0"/>
              <a:t>GANs achieve this level of realism by pairing a generator, which learns to produce the target output, with a discriminator, which learns to distinguish true data from the output of the generator. The generator tries to fool the discriminator, and the discriminator tries to keep from being fooled.</a:t>
            </a:r>
          </a:p>
          <a:p>
            <a:r>
              <a:rPr lang="en-US" sz="2400" dirty="0"/>
              <a:t>GAN Applications in SR Field</a:t>
            </a:r>
          </a:p>
          <a:p>
            <a:pPr lvl="1">
              <a:buFont typeface="Wingdings" panose="05000000000000000000" pitchFamily="2" charset="2"/>
              <a:buChar char="Ø"/>
            </a:pPr>
            <a:r>
              <a:rPr lang="en-US" sz="2400" dirty="0"/>
              <a:t>SRGAN(super resolution generative </a:t>
            </a:r>
            <a:r>
              <a:rPr lang="en-US" sz="2400" dirty="0" err="1"/>
              <a:t>adversial</a:t>
            </a:r>
            <a:r>
              <a:rPr lang="en-US" sz="2400" dirty="0"/>
              <a:t> network)</a:t>
            </a:r>
          </a:p>
          <a:p>
            <a:pPr lvl="1">
              <a:buFont typeface="Wingdings" panose="05000000000000000000" pitchFamily="2" charset="2"/>
              <a:buChar char="Ø"/>
            </a:pPr>
            <a:r>
              <a:rPr lang="en-US" sz="2400" dirty="0"/>
              <a:t>Perceptual GAN</a:t>
            </a:r>
          </a:p>
          <a:p>
            <a:pPr lvl="1">
              <a:buFont typeface="Wingdings" panose="05000000000000000000" pitchFamily="2" charset="2"/>
              <a:buChar char="Ø"/>
            </a:pPr>
            <a:r>
              <a:rPr lang="en-US" sz="2400" dirty="0"/>
              <a:t>SRPGAN</a:t>
            </a:r>
          </a:p>
          <a:p>
            <a:pPr lvl="1">
              <a:buFont typeface="Wingdings" panose="05000000000000000000" pitchFamily="2" charset="2"/>
              <a:buChar char="Ø"/>
            </a:pPr>
            <a:r>
              <a:rPr lang="en-US" sz="2400" dirty="0"/>
              <a:t>FCGAN</a:t>
            </a:r>
          </a:p>
          <a:p>
            <a:pPr lvl="1">
              <a:buFont typeface="Wingdings" panose="05000000000000000000" pitchFamily="2" charset="2"/>
              <a:buChar char="Ø"/>
            </a:pPr>
            <a:r>
              <a:rPr lang="en-US" sz="2400" dirty="0"/>
              <a:t>MCGAN</a:t>
            </a:r>
          </a:p>
          <a:p>
            <a:pPr lvl="1">
              <a:buFont typeface="Wingdings" panose="05000000000000000000" pitchFamily="2" charset="2"/>
              <a:buChar char="Ø"/>
            </a:pPr>
            <a:r>
              <a:rPr lang="en-US" sz="2400" dirty="0"/>
              <a:t>TEXTSR</a:t>
            </a:r>
          </a:p>
          <a:p>
            <a:pPr algn="l"/>
            <a:endParaRPr lang="en-US" sz="2400" dirty="0"/>
          </a:p>
        </p:txBody>
      </p:sp>
    </p:spTree>
    <p:extLst>
      <p:ext uri="{BB962C8B-B14F-4D97-AF65-F5344CB8AC3E}">
        <p14:creationId xmlns:p14="http://schemas.microsoft.com/office/powerpoint/2010/main" val="955757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A8FC9F-933A-41D2-B923-51B66E10F49B}"/>
              </a:ext>
            </a:extLst>
          </p:cNvPr>
          <p:cNvSpPr>
            <a:spLocks noGrp="1"/>
          </p:cNvSpPr>
          <p:nvPr>
            <p:ph idx="1"/>
          </p:nvPr>
        </p:nvSpPr>
        <p:spPr>
          <a:xfrm>
            <a:off x="1066800" y="1113694"/>
            <a:ext cx="10142878" cy="652654"/>
          </a:xfrm>
        </p:spPr>
        <p:txBody>
          <a:bodyPr>
            <a:noAutofit/>
          </a:bodyPr>
          <a:lstStyle/>
          <a:p>
            <a:pPr marL="0" indent="0">
              <a:buNone/>
            </a:pPr>
            <a:endParaRPr lang="en-US" sz="2800" dirty="0"/>
          </a:p>
          <a:p>
            <a:r>
              <a:rPr lang="en-US" sz="2800" dirty="0"/>
              <a:t>Used to create realistic artificial data (Images in SR) </a:t>
            </a:r>
          </a:p>
        </p:txBody>
      </p:sp>
      <p:sp>
        <p:nvSpPr>
          <p:cNvPr id="5" name="Title 2"/>
          <p:cNvSpPr txBox="1">
            <a:spLocks/>
          </p:cNvSpPr>
          <p:nvPr/>
        </p:nvSpPr>
        <p:spPr>
          <a:xfrm>
            <a:off x="1228996" y="94528"/>
            <a:ext cx="9980682" cy="1096962"/>
          </a:xfrm>
          <a:prstGeom prst="rect">
            <a:avLst/>
          </a:prstGeom>
        </p:spPr>
        <p:txBody>
          <a:bodyPr vert="horz" lIns="0" tIns="45720" rIns="0" bIns="45720" rtlCol="0" anchor="b">
            <a:norm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n-US" sz="3600" dirty="0"/>
              <a:t>4) Generator</a:t>
            </a:r>
          </a:p>
        </p:txBody>
      </p:sp>
      <p:sp>
        <p:nvSpPr>
          <p:cNvPr id="6" name="TextBox 5"/>
          <p:cNvSpPr txBox="1"/>
          <p:nvPr/>
        </p:nvSpPr>
        <p:spPr>
          <a:xfrm>
            <a:off x="110836" y="6345382"/>
            <a:ext cx="7716981" cy="800219"/>
          </a:xfrm>
          <a:prstGeom prst="rect">
            <a:avLst/>
          </a:prstGeom>
          <a:noFill/>
        </p:spPr>
        <p:txBody>
          <a:bodyPr wrap="square" rtlCol="0">
            <a:spAutoFit/>
          </a:bodyPr>
          <a:lstStyle/>
          <a:p>
            <a:r>
              <a:rPr lang="en-US" sz="1400" dirty="0"/>
              <a:t>A Survey on Image Super-Resolution with Generative Adversarial Networks</a:t>
            </a:r>
          </a:p>
          <a:p>
            <a:r>
              <a:rPr lang="en-US" sz="1400" dirty="0"/>
              <a:t>H HÜSEM, Z ORMAN, 2021</a:t>
            </a:r>
          </a:p>
          <a:p>
            <a:endParaRPr lang="en-US" dirty="0"/>
          </a:p>
        </p:txBody>
      </p:sp>
      <p:pic>
        <p:nvPicPr>
          <p:cNvPr id="7" name="Picture 6" descr="Diagram&#10;&#10;Description automatically generated">
            <a:extLst>
              <a:ext uri="{FF2B5EF4-FFF2-40B4-BE49-F238E27FC236}">
                <a16:creationId xmlns:a16="http://schemas.microsoft.com/office/drawing/2014/main" id="{60F06467-FD93-4086-8792-562B1B273D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10656"/>
            <a:ext cx="12191999" cy="4134726"/>
          </a:xfrm>
          <a:prstGeom prst="rect">
            <a:avLst/>
          </a:prstGeom>
        </p:spPr>
      </p:pic>
    </p:spTree>
    <p:extLst>
      <p:ext uri="{BB962C8B-B14F-4D97-AF65-F5344CB8AC3E}">
        <p14:creationId xmlns:p14="http://schemas.microsoft.com/office/powerpoint/2010/main" val="390718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4803C7-FC29-4900-B0B7-029DBD8E00D7}"/>
              </a:ext>
            </a:extLst>
          </p:cNvPr>
          <p:cNvSpPr>
            <a:spLocks noGrp="1"/>
          </p:cNvSpPr>
          <p:nvPr>
            <p:ph idx="1"/>
          </p:nvPr>
        </p:nvSpPr>
        <p:spPr>
          <a:xfrm>
            <a:off x="1104898" y="1428389"/>
            <a:ext cx="9327573" cy="1657551"/>
          </a:xfrm>
        </p:spPr>
        <p:txBody>
          <a:bodyPr anchor="t">
            <a:normAutofit/>
          </a:bodyPr>
          <a:lstStyle/>
          <a:p>
            <a:r>
              <a:rPr lang="en-US" sz="2800" dirty="0"/>
              <a:t>Aims to distinguish whether the data received is real or false </a:t>
            </a:r>
          </a:p>
        </p:txBody>
      </p:sp>
      <p:sp>
        <p:nvSpPr>
          <p:cNvPr id="4" name="Title 2"/>
          <p:cNvSpPr txBox="1">
            <a:spLocks/>
          </p:cNvSpPr>
          <p:nvPr/>
        </p:nvSpPr>
        <p:spPr>
          <a:xfrm>
            <a:off x="1228996" y="94528"/>
            <a:ext cx="9980682" cy="1096962"/>
          </a:xfrm>
          <a:prstGeom prst="rect">
            <a:avLst/>
          </a:prstGeom>
        </p:spPr>
        <p:txBody>
          <a:bodyPr vert="horz" lIns="0" tIns="45720" rIns="0" bIns="45720" rtlCol="0" anchor="b">
            <a:norm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n-US" sz="3600" dirty="0"/>
              <a:t>4) Discriminator</a:t>
            </a:r>
          </a:p>
        </p:txBody>
      </p:sp>
      <p:sp>
        <p:nvSpPr>
          <p:cNvPr id="5" name="TextBox 4"/>
          <p:cNvSpPr txBox="1"/>
          <p:nvPr/>
        </p:nvSpPr>
        <p:spPr>
          <a:xfrm>
            <a:off x="110836" y="6345382"/>
            <a:ext cx="7716981" cy="800219"/>
          </a:xfrm>
          <a:prstGeom prst="rect">
            <a:avLst/>
          </a:prstGeom>
          <a:noFill/>
        </p:spPr>
        <p:txBody>
          <a:bodyPr wrap="square" rtlCol="0">
            <a:spAutoFit/>
          </a:bodyPr>
          <a:lstStyle/>
          <a:p>
            <a:r>
              <a:rPr lang="en-US" sz="1400" dirty="0"/>
              <a:t>A Survey on Image Super-Resolution with Generative Adversarial Networks</a:t>
            </a:r>
          </a:p>
          <a:p>
            <a:r>
              <a:rPr lang="en-US" sz="1400" dirty="0"/>
              <a:t>H HÜSEM, Z ORMAN, 2021</a:t>
            </a:r>
          </a:p>
          <a:p>
            <a:endParaRPr lang="en-US" dirty="0"/>
          </a:p>
        </p:txBody>
      </p:sp>
      <p:pic>
        <p:nvPicPr>
          <p:cNvPr id="6" name="Picture 5" descr="Diagram&#10;&#10;Description automatically generated">
            <a:extLst>
              <a:ext uri="{FF2B5EF4-FFF2-40B4-BE49-F238E27FC236}">
                <a16:creationId xmlns:a16="http://schemas.microsoft.com/office/drawing/2014/main" id="{D703700E-CACB-43A4-A604-FFA45A4B88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36763"/>
            <a:ext cx="12192000" cy="3974105"/>
          </a:xfrm>
          <a:prstGeom prst="rect">
            <a:avLst/>
          </a:prstGeom>
        </p:spPr>
      </p:pic>
    </p:spTree>
    <p:extLst>
      <p:ext uri="{BB962C8B-B14F-4D97-AF65-F5344CB8AC3E}">
        <p14:creationId xmlns:p14="http://schemas.microsoft.com/office/powerpoint/2010/main" val="2695439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1228996" y="94528"/>
            <a:ext cx="9980682" cy="1096962"/>
          </a:xfrm>
          <a:prstGeom prst="rect">
            <a:avLst/>
          </a:prstGeom>
        </p:spPr>
        <p:txBody>
          <a:bodyPr vert="horz" lIns="0" tIns="45720" rIns="0" bIns="45720" rtlCol="0" anchor="b">
            <a:norm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n-US" sz="3600" dirty="0"/>
              <a:t>4) Experimental results</a:t>
            </a:r>
          </a:p>
        </p:txBody>
      </p:sp>
      <p:sp>
        <p:nvSpPr>
          <p:cNvPr id="5" name="TextBox 4"/>
          <p:cNvSpPr txBox="1"/>
          <p:nvPr/>
        </p:nvSpPr>
        <p:spPr>
          <a:xfrm>
            <a:off x="110836" y="6345382"/>
            <a:ext cx="7716981" cy="800219"/>
          </a:xfrm>
          <a:prstGeom prst="rect">
            <a:avLst/>
          </a:prstGeom>
          <a:noFill/>
        </p:spPr>
        <p:txBody>
          <a:bodyPr wrap="square" rtlCol="0">
            <a:spAutoFit/>
          </a:bodyPr>
          <a:lstStyle/>
          <a:p>
            <a:r>
              <a:rPr lang="en-US" sz="1400" dirty="0"/>
              <a:t>A Survey on Image Super-Resolution with Generative Adversarial Networks</a:t>
            </a:r>
          </a:p>
          <a:p>
            <a:r>
              <a:rPr lang="en-US" sz="1400" dirty="0"/>
              <a:t>H HÜSEM, Z ORMAN, 2021</a:t>
            </a:r>
          </a:p>
          <a:p>
            <a:endParaRPr lang="en-US" dirty="0"/>
          </a:p>
        </p:txBody>
      </p:sp>
      <p:pic>
        <p:nvPicPr>
          <p:cNvPr id="7" name="Content Placeholder 8" descr="&#10;&#10;">
            <a:extLst>
              <a:ext uri="{FF2B5EF4-FFF2-40B4-BE49-F238E27FC236}">
                <a16:creationId xmlns:a16="http://schemas.microsoft.com/office/drawing/2014/main" id="{19C6A8F2-2DDF-49B9-8654-FD9D62DA1BC1}"/>
              </a:ext>
            </a:extLst>
          </p:cNvPr>
          <p:cNvPicPr>
            <a:picLocks noChangeAspect="1"/>
          </p:cNvPicPr>
          <p:nvPr/>
        </p:nvPicPr>
        <p:blipFill rotWithShape="1">
          <a:blip r:embed="rId2">
            <a:extLst>
              <a:ext uri="{28A0092B-C50C-407E-A947-70E740481C1C}">
                <a14:useLocalDpi xmlns:a14="http://schemas.microsoft.com/office/drawing/2010/main" val="0"/>
              </a:ext>
            </a:extLst>
          </a:blip>
          <a:srcRect t="41904" b="41597"/>
          <a:stretch/>
        </p:blipFill>
        <p:spPr>
          <a:xfrm>
            <a:off x="2477696" y="1540752"/>
            <a:ext cx="6818703" cy="4455368"/>
          </a:xfrm>
          <a:prstGeom prst="rect">
            <a:avLst/>
          </a:prstGeom>
          <a:noFill/>
        </p:spPr>
      </p:pic>
    </p:spTree>
    <p:extLst>
      <p:ext uri="{BB962C8B-B14F-4D97-AF65-F5344CB8AC3E}">
        <p14:creationId xmlns:p14="http://schemas.microsoft.com/office/powerpoint/2010/main" val="1103550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669A5-96CF-4122-96D7-5E2FAAB98D83}"/>
              </a:ext>
            </a:extLst>
          </p:cNvPr>
          <p:cNvSpPr>
            <a:spLocks noGrp="1"/>
          </p:cNvSpPr>
          <p:nvPr>
            <p:ph type="title"/>
          </p:nvPr>
        </p:nvSpPr>
        <p:spPr/>
        <p:txBody>
          <a:bodyPr/>
          <a:lstStyle/>
          <a:p>
            <a:r>
              <a:rPr lang="en-US" dirty="0"/>
              <a:t>5) EDSR</a:t>
            </a:r>
          </a:p>
        </p:txBody>
      </p:sp>
      <p:sp>
        <p:nvSpPr>
          <p:cNvPr id="3" name="Content Placeholder 2">
            <a:extLst>
              <a:ext uri="{FF2B5EF4-FFF2-40B4-BE49-F238E27FC236}">
                <a16:creationId xmlns:a16="http://schemas.microsoft.com/office/drawing/2014/main" id="{44CC6A71-5592-497E-A0AD-5BBF092C8EE2}"/>
              </a:ext>
            </a:extLst>
          </p:cNvPr>
          <p:cNvSpPr>
            <a:spLocks noGrp="1"/>
          </p:cNvSpPr>
          <p:nvPr>
            <p:ph sz="half" idx="1"/>
          </p:nvPr>
        </p:nvSpPr>
        <p:spPr>
          <a:xfrm>
            <a:off x="1104899" y="1600201"/>
            <a:ext cx="9980682" cy="1096962"/>
          </a:xfrm>
        </p:spPr>
        <p:txBody>
          <a:bodyPr>
            <a:normAutofit lnSpcReduction="10000"/>
          </a:bodyPr>
          <a:lstStyle/>
          <a:p>
            <a:r>
              <a:rPr lang="en-US" sz="2000" b="0" i="0" dirty="0">
                <a:solidFill>
                  <a:srgbClr val="202124"/>
                </a:solidFill>
                <a:effectLst/>
                <a:latin typeface="arial" panose="020B0604020202020204" pitchFamily="34" charset="0"/>
              </a:rPr>
              <a:t>Based on </a:t>
            </a:r>
            <a:r>
              <a:rPr lang="en-US" sz="2000" b="1" i="0" dirty="0" err="1">
                <a:solidFill>
                  <a:srgbClr val="202124"/>
                </a:solidFill>
                <a:effectLst/>
                <a:latin typeface="arial" panose="020B0604020202020204" pitchFamily="34" charset="0"/>
              </a:rPr>
              <a:t>SRResNet</a:t>
            </a:r>
            <a:r>
              <a:rPr lang="en-US" sz="2000" b="1" i="0" dirty="0">
                <a:solidFill>
                  <a:srgbClr val="202124"/>
                </a:solidFill>
                <a:effectLst/>
                <a:latin typeface="arial" panose="020B0604020202020204" pitchFamily="34" charset="0"/>
              </a:rPr>
              <a:t> architecture</a:t>
            </a:r>
            <a:r>
              <a:rPr lang="en-US" sz="2000" b="0" i="0" dirty="0">
                <a:solidFill>
                  <a:srgbClr val="202124"/>
                </a:solidFill>
                <a:effectLst/>
                <a:latin typeface="arial" panose="020B0604020202020204" pitchFamily="34" charset="0"/>
              </a:rPr>
              <a:t>, EDSR is optimized by analyzing and removing unnecessary modules to simplify the network architecture</a:t>
            </a:r>
          </a:p>
          <a:p>
            <a:r>
              <a:rPr lang="en-US" sz="2000" b="1" i="0" dirty="0" err="1">
                <a:solidFill>
                  <a:srgbClr val="202124"/>
                </a:solidFill>
                <a:effectLst/>
                <a:latin typeface="arial" panose="020B0604020202020204" pitchFamily="34" charset="0"/>
              </a:rPr>
              <a:t>ResBlock</a:t>
            </a:r>
            <a:r>
              <a:rPr lang="en-US" sz="2000" b="1" i="0" dirty="0">
                <a:solidFill>
                  <a:srgbClr val="202124"/>
                </a:solidFill>
                <a:effectLst/>
                <a:latin typeface="arial" panose="020B0604020202020204" pitchFamily="34" charset="0"/>
              </a:rPr>
              <a:t> architecture:</a:t>
            </a:r>
            <a:endParaRPr lang="en-US" sz="2000" b="0" i="0" dirty="0">
              <a:solidFill>
                <a:srgbClr val="202124"/>
              </a:solidFill>
              <a:effectLst/>
              <a:latin typeface="arial" panose="020B0604020202020204" pitchFamily="34" charset="0"/>
            </a:endParaRPr>
          </a:p>
          <a:p>
            <a:pPr marL="0" indent="0">
              <a:buNone/>
            </a:pPr>
            <a:endParaRPr lang="en-US" dirty="0"/>
          </a:p>
          <a:p>
            <a:pPr marL="0" indent="0">
              <a:buNone/>
            </a:pPr>
            <a:endParaRPr lang="en-US" dirty="0"/>
          </a:p>
        </p:txBody>
      </p:sp>
      <p:pic>
        <p:nvPicPr>
          <p:cNvPr id="6" name="Content Placeholder 5" descr="Diagram&#10;&#10;Description automatically generated">
            <a:extLst>
              <a:ext uri="{FF2B5EF4-FFF2-40B4-BE49-F238E27FC236}">
                <a16:creationId xmlns:a16="http://schemas.microsoft.com/office/drawing/2014/main" id="{005F0A97-175C-4E4C-B6B4-6DB8387AB4E2}"/>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215957" y="2697163"/>
            <a:ext cx="9869624" cy="3556000"/>
          </a:xfrm>
        </p:spPr>
      </p:pic>
    </p:spTree>
    <p:extLst>
      <p:ext uri="{BB962C8B-B14F-4D97-AF65-F5344CB8AC3E}">
        <p14:creationId xmlns:p14="http://schemas.microsoft.com/office/powerpoint/2010/main" val="267481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0C170-6848-478F-B5EF-39A0FC20D779}"/>
              </a:ext>
            </a:extLst>
          </p:cNvPr>
          <p:cNvSpPr>
            <a:spLocks noGrp="1"/>
          </p:cNvSpPr>
          <p:nvPr>
            <p:ph type="title"/>
          </p:nvPr>
        </p:nvSpPr>
        <p:spPr>
          <a:xfrm>
            <a:off x="1104900" y="76200"/>
            <a:ext cx="9980682" cy="1096962"/>
          </a:xfrm>
        </p:spPr>
        <p:txBody>
          <a:bodyPr anchor="b">
            <a:normAutofit/>
          </a:bodyPr>
          <a:lstStyle/>
          <a:p>
            <a:r>
              <a:rPr lang="en-US" sz="3600" dirty="0"/>
              <a:t>5) EDSR</a:t>
            </a:r>
          </a:p>
        </p:txBody>
      </p:sp>
      <p:sp>
        <p:nvSpPr>
          <p:cNvPr id="15" name="Content Placeholder 3">
            <a:extLst>
              <a:ext uri="{FF2B5EF4-FFF2-40B4-BE49-F238E27FC236}">
                <a16:creationId xmlns:a16="http://schemas.microsoft.com/office/drawing/2014/main" id="{17E76CA0-BE77-4357-B4CF-0BDB0557AB09}"/>
              </a:ext>
            </a:extLst>
          </p:cNvPr>
          <p:cNvSpPr>
            <a:spLocks noGrp="1"/>
          </p:cNvSpPr>
          <p:nvPr>
            <p:ph sz="half" idx="2"/>
          </p:nvPr>
        </p:nvSpPr>
        <p:spPr>
          <a:xfrm>
            <a:off x="1104900" y="1540378"/>
            <a:ext cx="10520283" cy="4555622"/>
          </a:xfrm>
        </p:spPr>
        <p:txBody>
          <a:bodyPr>
            <a:normAutofit fontScale="25000" lnSpcReduction="20000"/>
          </a:bodyPr>
          <a:lstStyle/>
          <a:p>
            <a:pPr marL="0" indent="0">
              <a:buNone/>
            </a:pPr>
            <a:r>
              <a:rPr lang="en-US" sz="9600" b="1" dirty="0"/>
              <a:t>EDSR</a:t>
            </a:r>
            <a:r>
              <a:rPr lang="en-US" sz="9600" dirty="0"/>
              <a:t> </a:t>
            </a:r>
            <a:r>
              <a:rPr lang="en-US" sz="9600" b="1" dirty="0"/>
              <a:t>Architecture:</a:t>
            </a:r>
            <a:endParaRPr lang="en-US" sz="9600" b="0" i="0" dirty="0">
              <a:solidFill>
                <a:srgbClr val="202124"/>
              </a:solidFill>
              <a:effectLst/>
              <a:latin typeface="arial" panose="020B0604020202020204" pitchFamily="34" charset="0"/>
            </a:endParaRPr>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dirty="0"/>
          </a:p>
          <a:p>
            <a:pPr marL="0" indent="0">
              <a:buNone/>
            </a:pPr>
            <a:endParaRPr lang="en-US" sz="2400" b="1" dirty="0"/>
          </a:p>
          <a:p>
            <a:pPr marL="0" indent="0">
              <a:buNone/>
            </a:pPr>
            <a:r>
              <a:rPr lang="en-US" sz="2400" dirty="0"/>
              <a:t> </a:t>
            </a:r>
          </a:p>
        </p:txBody>
      </p:sp>
      <p:pic>
        <p:nvPicPr>
          <p:cNvPr id="6" name="Picture 5" descr="A picture containing graphical user interface&#10;&#10;Description automatically generated">
            <a:extLst>
              <a:ext uri="{FF2B5EF4-FFF2-40B4-BE49-F238E27FC236}">
                <a16:creationId xmlns:a16="http://schemas.microsoft.com/office/drawing/2014/main" id="{13C94B31-9159-4F05-93F6-4B0B494A29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297" y="2970437"/>
            <a:ext cx="1935648" cy="2240474"/>
          </a:xfrm>
          <a:prstGeom prst="rect">
            <a:avLst/>
          </a:prstGeom>
        </p:spPr>
      </p:pic>
      <p:pic>
        <p:nvPicPr>
          <p:cNvPr id="8" name="Picture 7" descr="A picture containing application&#10;&#10;Description automatically generated">
            <a:extLst>
              <a:ext uri="{FF2B5EF4-FFF2-40B4-BE49-F238E27FC236}">
                <a16:creationId xmlns:a16="http://schemas.microsoft.com/office/drawing/2014/main" id="{F237A2BF-758D-4804-9033-86071B021D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5477" y="2993299"/>
            <a:ext cx="1920406" cy="2217612"/>
          </a:xfrm>
          <a:prstGeom prst="rect">
            <a:avLst/>
          </a:prstGeom>
        </p:spPr>
      </p:pic>
      <p:pic>
        <p:nvPicPr>
          <p:cNvPr id="13" name="Content Placeholder 12" descr="A picture containing diagram&#10;&#10;Description automatically generated">
            <a:extLst>
              <a:ext uri="{FF2B5EF4-FFF2-40B4-BE49-F238E27FC236}">
                <a16:creationId xmlns:a16="http://schemas.microsoft.com/office/drawing/2014/main" id="{297B8A3D-2D69-46EA-85C6-1F705DD411E7}"/>
              </a:ext>
            </a:extLst>
          </p:cNvPr>
          <p:cNvPicPr>
            <a:picLocks noGrp="1" noChangeAspect="1"/>
          </p:cNvPicPr>
          <p:nvPr>
            <p:ph sz="half" idx="1"/>
          </p:nvPr>
        </p:nvPicPr>
        <p:blipFill>
          <a:blip r:embed="rId4" cstate="print">
            <a:extLst>
              <a:ext uri="{28A0092B-C50C-407E-A947-70E740481C1C}">
                <a14:useLocalDpi xmlns:a14="http://schemas.microsoft.com/office/drawing/2010/main" val="0"/>
              </a:ext>
            </a:extLst>
          </a:blip>
          <a:stretch>
            <a:fillRect/>
          </a:stretch>
        </p:blipFill>
        <p:spPr>
          <a:xfrm>
            <a:off x="3393945" y="3154088"/>
            <a:ext cx="5404112" cy="1504863"/>
          </a:xfrm>
        </p:spPr>
      </p:pic>
      <p:pic>
        <p:nvPicPr>
          <p:cNvPr id="16" name="Picture 15">
            <a:extLst>
              <a:ext uri="{FF2B5EF4-FFF2-40B4-BE49-F238E27FC236}">
                <a16:creationId xmlns:a16="http://schemas.microsoft.com/office/drawing/2014/main" id="{1D9328C7-1AB2-4824-8C8A-CEA0E43597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6917" y="4921216"/>
            <a:ext cx="1478408" cy="337354"/>
          </a:xfrm>
          <a:prstGeom prst="rect">
            <a:avLst/>
          </a:prstGeom>
        </p:spPr>
      </p:pic>
    </p:spTree>
    <p:extLst>
      <p:ext uri="{BB962C8B-B14F-4D97-AF65-F5344CB8AC3E}">
        <p14:creationId xmlns:p14="http://schemas.microsoft.com/office/powerpoint/2010/main" val="2770683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5B5D0-FA4B-4633-B076-C3E0B192CA90}"/>
              </a:ext>
            </a:extLst>
          </p:cNvPr>
          <p:cNvSpPr>
            <a:spLocks noGrp="1"/>
          </p:cNvSpPr>
          <p:nvPr>
            <p:ph type="title"/>
          </p:nvPr>
        </p:nvSpPr>
        <p:spPr/>
        <p:txBody>
          <a:bodyPr>
            <a:normAutofit/>
          </a:bodyPr>
          <a:lstStyle/>
          <a:p>
            <a:r>
              <a:rPr lang="en-US" sz="3600" dirty="0"/>
              <a:t>5) EDSR</a:t>
            </a:r>
          </a:p>
        </p:txBody>
      </p:sp>
      <p:sp>
        <p:nvSpPr>
          <p:cNvPr id="3" name="Content Placeholder 2">
            <a:extLst>
              <a:ext uri="{FF2B5EF4-FFF2-40B4-BE49-F238E27FC236}">
                <a16:creationId xmlns:a16="http://schemas.microsoft.com/office/drawing/2014/main" id="{BE55BDF4-7263-495D-A6CC-93EABA551472}"/>
              </a:ext>
            </a:extLst>
          </p:cNvPr>
          <p:cNvSpPr>
            <a:spLocks noGrp="1"/>
          </p:cNvSpPr>
          <p:nvPr>
            <p:ph sz="half" idx="1"/>
          </p:nvPr>
        </p:nvSpPr>
        <p:spPr/>
        <p:txBody>
          <a:bodyPr/>
          <a:lstStyle/>
          <a:p>
            <a:r>
              <a:rPr lang="en-US" sz="2000" b="1" dirty="0"/>
              <a:t>What make EDSR unique</a:t>
            </a:r>
          </a:p>
          <a:p>
            <a:r>
              <a:rPr lang="en-US" b="0" i="0" dirty="0">
                <a:solidFill>
                  <a:schemeClr val="tx2"/>
                </a:solidFill>
                <a:effectLst/>
                <a:latin typeface="sohne"/>
              </a:rPr>
              <a:t> </a:t>
            </a:r>
            <a:r>
              <a:rPr lang="en-US" i="0" dirty="0">
                <a:solidFill>
                  <a:schemeClr val="tx2"/>
                </a:solidFill>
                <a:effectLst/>
                <a:latin typeface="charter"/>
              </a:rPr>
              <a:t>it Outperforms SRCNN, VDSR, </a:t>
            </a:r>
            <a:r>
              <a:rPr lang="en-US" i="0" dirty="0" err="1">
                <a:solidFill>
                  <a:schemeClr val="tx2"/>
                </a:solidFill>
                <a:effectLst/>
                <a:latin typeface="charter"/>
              </a:rPr>
              <a:t>SRResNet</a:t>
            </a:r>
            <a:endParaRPr lang="en-US" i="0" dirty="0">
              <a:solidFill>
                <a:schemeClr val="tx2"/>
              </a:solidFill>
              <a:effectLst/>
              <a:latin typeface="charter"/>
            </a:endParaRPr>
          </a:p>
          <a:p>
            <a:r>
              <a:rPr lang="en-US" b="0" i="0" dirty="0">
                <a:solidFill>
                  <a:srgbClr val="3A403C"/>
                </a:solidFill>
                <a:effectLst/>
                <a:latin typeface="charter"/>
              </a:rPr>
              <a:t>There is</a:t>
            </a:r>
            <a:r>
              <a:rPr lang="en-US" i="0" dirty="0">
                <a:solidFill>
                  <a:srgbClr val="3A403C"/>
                </a:solidFill>
                <a:effectLst/>
                <a:latin typeface="charter"/>
              </a:rPr>
              <a:t> no </a:t>
            </a:r>
            <a:r>
              <a:rPr lang="en-US" i="0" dirty="0" err="1">
                <a:solidFill>
                  <a:srgbClr val="3A403C"/>
                </a:solidFill>
                <a:effectLst/>
                <a:latin typeface="charter"/>
              </a:rPr>
              <a:t>ReLU</a:t>
            </a:r>
            <a:r>
              <a:rPr lang="en-US" i="0" dirty="0">
                <a:solidFill>
                  <a:srgbClr val="3A403C"/>
                </a:solidFill>
                <a:effectLst/>
                <a:latin typeface="charter"/>
              </a:rPr>
              <a:t> activation layers outside the residual blocks</a:t>
            </a:r>
            <a:r>
              <a:rPr lang="en-US" b="0" i="0" dirty="0">
                <a:solidFill>
                  <a:srgbClr val="3A403C"/>
                </a:solidFill>
                <a:effectLst/>
                <a:latin typeface="charter"/>
              </a:rPr>
              <a:t>.</a:t>
            </a:r>
          </a:p>
          <a:p>
            <a:r>
              <a:rPr lang="en-US" b="0" i="0" dirty="0">
                <a:solidFill>
                  <a:srgbClr val="3A403C"/>
                </a:solidFill>
                <a:effectLst/>
                <a:latin typeface="charter"/>
              </a:rPr>
              <a:t>batch normalization is removed</a:t>
            </a:r>
          </a:p>
          <a:p>
            <a:pPr algn="l"/>
            <a:r>
              <a:rPr lang="en-US" sz="1800" b="0" i="0" u="none" strike="noStrike" baseline="0" dirty="0">
                <a:latin typeface="NimbusRomNo9L-Regu"/>
              </a:rPr>
              <a:t>Our baseline model without</a:t>
            </a:r>
            <a:r>
              <a:rPr lang="ar-EG" sz="1800" b="0" i="0" u="none" strike="noStrike" baseline="0" dirty="0">
                <a:latin typeface="NimbusRomNo9L-Regu"/>
              </a:rPr>
              <a:t> </a:t>
            </a:r>
            <a:r>
              <a:rPr lang="en-US" sz="1800" b="0" i="0" u="none" strike="noStrike" baseline="0" dirty="0">
                <a:latin typeface="NimbusRomNo9L-Regu"/>
              </a:rPr>
              <a:t>BN saves </a:t>
            </a:r>
            <a:r>
              <a:rPr lang="en-US" sz="1800" b="0" i="0" u="none" strike="noStrike" baseline="0" dirty="0">
                <a:latin typeface="CMR10"/>
              </a:rPr>
              <a:t>40% </a:t>
            </a:r>
            <a:r>
              <a:rPr lang="en-US" sz="1800" b="0" i="0" u="none" strike="noStrike" baseline="0" dirty="0">
                <a:latin typeface="NimbusRomNo9L-Regu"/>
              </a:rPr>
              <a:t>of memory usage during training</a:t>
            </a:r>
            <a:r>
              <a:rPr lang="en-US" dirty="0"/>
              <a:t/>
            </a:r>
            <a:br>
              <a:rPr lang="en-US" dirty="0"/>
            </a:br>
            <a:endParaRPr lang="en-US" b="0" i="0" dirty="0">
              <a:solidFill>
                <a:srgbClr val="6B716C"/>
              </a:solidFill>
              <a:effectLst/>
              <a:latin typeface="sohne"/>
            </a:endParaRPr>
          </a:p>
          <a:p>
            <a:endParaRPr lang="en-US" dirty="0"/>
          </a:p>
        </p:txBody>
      </p:sp>
      <p:pic>
        <p:nvPicPr>
          <p:cNvPr id="6" name="Content Placeholder 5" descr="Diagram&#10;&#10;Description automatically generated">
            <a:extLst>
              <a:ext uri="{FF2B5EF4-FFF2-40B4-BE49-F238E27FC236}">
                <a16:creationId xmlns:a16="http://schemas.microsoft.com/office/drawing/2014/main" id="{C956F946-3226-4010-981B-75ECD47920E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2200" y="1600201"/>
            <a:ext cx="4914900" cy="4421220"/>
          </a:xfrm>
        </p:spPr>
      </p:pic>
    </p:spTree>
    <p:extLst>
      <p:ext uri="{BB962C8B-B14F-4D97-AF65-F5344CB8AC3E}">
        <p14:creationId xmlns:p14="http://schemas.microsoft.com/office/powerpoint/2010/main" val="344197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6467" y="2358045"/>
            <a:ext cx="8144134" cy="1373070"/>
          </a:xfrm>
        </p:spPr>
        <p:txBody>
          <a:bodyPr>
            <a:normAutofit/>
          </a:bodyPr>
          <a:lstStyle/>
          <a:p>
            <a:r>
              <a:rPr lang="en-US" dirty="0"/>
              <a:t>Lightweight for SR</a:t>
            </a:r>
          </a:p>
        </p:txBody>
      </p:sp>
      <p:sp>
        <p:nvSpPr>
          <p:cNvPr id="3" name="TextBox 2"/>
          <p:cNvSpPr txBox="1"/>
          <p:nvPr/>
        </p:nvSpPr>
        <p:spPr>
          <a:xfrm>
            <a:off x="1026685" y="3620278"/>
            <a:ext cx="6579460" cy="1846659"/>
          </a:xfrm>
          <a:prstGeom prst="rect">
            <a:avLst/>
          </a:prstGeom>
          <a:noFill/>
        </p:spPr>
        <p:txBody>
          <a:bodyPr wrap="square" rtlCol="0">
            <a:spAutoFit/>
          </a:bodyPr>
          <a:lstStyle/>
          <a:p>
            <a:pPr lvl="1">
              <a:buFont typeface="Wingdings" panose="05000000000000000000" pitchFamily="2" charset="2"/>
              <a:buChar char="Ø"/>
            </a:pPr>
            <a:r>
              <a:rPr lang="en-US" sz="2400" dirty="0"/>
              <a:t>Lightweight with MSAN</a:t>
            </a:r>
          </a:p>
          <a:p>
            <a:pPr lvl="1">
              <a:buFont typeface="Wingdings" panose="05000000000000000000" pitchFamily="2" charset="2"/>
              <a:buChar char="Ø"/>
            </a:pPr>
            <a:r>
              <a:rPr lang="en-US" sz="2400" dirty="0"/>
              <a:t>CNN-based lightweight neural networks</a:t>
            </a:r>
          </a:p>
          <a:p>
            <a:pPr lvl="1">
              <a:buFont typeface="Wingdings" panose="05000000000000000000" pitchFamily="2" charset="2"/>
              <a:buChar char="Ø"/>
            </a:pPr>
            <a:r>
              <a:rPr lang="en-US" sz="2400" dirty="0"/>
              <a:t>Super lightweight super resolution</a:t>
            </a:r>
          </a:p>
          <a:p>
            <a:pPr lvl="1">
              <a:buFont typeface="Wingdings" panose="05000000000000000000" pitchFamily="2" charset="2"/>
              <a:buChar char="Ø"/>
            </a:pPr>
            <a:endParaRPr lang="en-US" sz="2400" dirty="0"/>
          </a:p>
          <a:p>
            <a:endParaRPr lang="en-US" dirty="0"/>
          </a:p>
        </p:txBody>
      </p:sp>
    </p:spTree>
    <p:extLst>
      <p:ext uri="{BB962C8B-B14F-4D97-AF65-F5344CB8AC3E}">
        <p14:creationId xmlns:p14="http://schemas.microsoft.com/office/powerpoint/2010/main" val="1138518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Lightweight for SR</a:t>
            </a:r>
          </a:p>
        </p:txBody>
      </p:sp>
      <p:sp>
        <p:nvSpPr>
          <p:cNvPr id="3" name="Content Placeholder 2"/>
          <p:cNvSpPr>
            <a:spLocks noGrp="1"/>
          </p:cNvSpPr>
          <p:nvPr>
            <p:ph idx="1"/>
          </p:nvPr>
        </p:nvSpPr>
        <p:spPr/>
        <p:txBody>
          <a:bodyPr/>
          <a:lstStyle/>
          <a:p>
            <a:r>
              <a:rPr lang="en-US" sz="2800" dirty="0"/>
              <a:t>Complicated deep neural network models have demonstrated better SR performance than traditional methods</a:t>
            </a:r>
          </a:p>
          <a:p>
            <a:endParaRPr lang="en-US" sz="2800" dirty="0"/>
          </a:p>
          <a:p>
            <a:r>
              <a:rPr lang="en-US" sz="2800" dirty="0"/>
              <a:t>But it is difficult to implement them on </a:t>
            </a:r>
            <a:r>
              <a:rPr lang="en-US" sz="2800" b="1" dirty="0"/>
              <a:t>low complexity</a:t>
            </a:r>
            <a:r>
              <a:rPr lang="en-US" sz="2800" dirty="0"/>
              <a:t>, </a:t>
            </a:r>
            <a:r>
              <a:rPr lang="en-US" sz="2800" b="1" dirty="0"/>
              <a:t>low-power</a:t>
            </a:r>
            <a:r>
              <a:rPr lang="en-US" sz="2800" dirty="0"/>
              <a:t>, and </a:t>
            </a:r>
            <a:r>
              <a:rPr lang="en-US" sz="2800" b="1" dirty="0"/>
              <a:t>low-memory devices </a:t>
            </a:r>
            <a:r>
              <a:rPr lang="en-US" sz="2800" dirty="0"/>
              <a:t>e.g. mobiles</a:t>
            </a:r>
          </a:p>
          <a:p>
            <a:endParaRPr lang="en-US" sz="2800" b="1" dirty="0"/>
          </a:p>
          <a:p>
            <a:r>
              <a:rPr lang="en-US" sz="2800" dirty="0"/>
              <a:t>Due to the </a:t>
            </a:r>
            <a:r>
              <a:rPr lang="en-US" sz="2800" b="1" dirty="0"/>
              <a:t>massive network parameters </a:t>
            </a:r>
            <a:r>
              <a:rPr lang="en-US" sz="2800" dirty="0"/>
              <a:t>and </a:t>
            </a:r>
            <a:r>
              <a:rPr lang="en-US" sz="2800" b="1" dirty="0"/>
              <a:t>convolution operations</a:t>
            </a:r>
            <a:r>
              <a:rPr lang="en-US" sz="2800" dirty="0"/>
              <a:t> of deeper and denser networks.</a:t>
            </a:r>
          </a:p>
          <a:p>
            <a:endParaRPr lang="en-US" sz="2800" b="1" u="sng" dirty="0"/>
          </a:p>
        </p:txBody>
      </p:sp>
    </p:spTree>
    <p:extLst>
      <p:ext uri="{BB962C8B-B14F-4D97-AF65-F5344CB8AC3E}">
        <p14:creationId xmlns:p14="http://schemas.microsoft.com/office/powerpoint/2010/main" val="331071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200" dirty="0"/>
              <a:t>1) </a:t>
            </a:r>
            <a:r>
              <a:rPr lang="en-US" sz="3200" dirty="0"/>
              <a:t>CNN-based lightweight neural networks</a:t>
            </a:r>
          </a:p>
        </p:txBody>
      </p:sp>
      <p:sp>
        <p:nvSpPr>
          <p:cNvPr id="3" name="Content Placeholder 2"/>
          <p:cNvSpPr>
            <a:spLocks noGrp="1"/>
          </p:cNvSpPr>
          <p:nvPr>
            <p:ph idx="1"/>
          </p:nvPr>
        </p:nvSpPr>
        <p:spPr>
          <a:xfrm>
            <a:off x="1104900" y="1607127"/>
            <a:ext cx="9982200" cy="4572000"/>
          </a:xfrm>
        </p:spPr>
        <p:txBody>
          <a:bodyPr>
            <a:normAutofit/>
          </a:bodyPr>
          <a:lstStyle/>
          <a:p>
            <a:r>
              <a:rPr lang="en-US" sz="2400" dirty="0"/>
              <a:t>They propose </a:t>
            </a:r>
            <a:r>
              <a:rPr lang="en-US" sz="2400" b="1" dirty="0"/>
              <a:t>two SR-based lightweight neural networks </a:t>
            </a:r>
            <a:r>
              <a:rPr lang="en-US" sz="2400" dirty="0"/>
              <a:t>(LNNs) with:</a:t>
            </a:r>
          </a:p>
          <a:p>
            <a:pPr marL="0" indent="0">
              <a:buNone/>
            </a:pPr>
            <a:r>
              <a:rPr lang="en-US" sz="2400" b="1" dirty="0"/>
              <a:t>          - </a:t>
            </a:r>
            <a:r>
              <a:rPr lang="en-US" sz="2400" b="1" dirty="0">
                <a:sym typeface="Wingdings" panose="05000000000000000000" pitchFamily="2" charset="2"/>
              </a:rPr>
              <a:t>I</a:t>
            </a:r>
            <a:r>
              <a:rPr lang="en-US" sz="2400" b="1" dirty="0"/>
              <a:t>nter-layered</a:t>
            </a:r>
            <a:r>
              <a:rPr lang="en-US" sz="2400" dirty="0"/>
              <a:t> SR-LNN (SR-ILLNN)</a:t>
            </a:r>
            <a:endParaRPr lang="en-US" sz="2400" b="1" dirty="0"/>
          </a:p>
          <a:p>
            <a:pPr marL="0" indent="0">
              <a:buNone/>
            </a:pPr>
            <a:r>
              <a:rPr lang="en-US" sz="2400" b="1" dirty="0"/>
              <a:t>          - </a:t>
            </a:r>
            <a:r>
              <a:rPr lang="en-US" sz="2400" b="1" dirty="0">
                <a:sym typeface="Wingdings" panose="05000000000000000000" pitchFamily="2" charset="2"/>
              </a:rPr>
              <a:t>S</a:t>
            </a:r>
            <a:r>
              <a:rPr lang="en-US" sz="2400" b="1" dirty="0"/>
              <a:t>implified</a:t>
            </a:r>
            <a:r>
              <a:rPr lang="en-US" sz="2400" dirty="0"/>
              <a:t> SR-LNN (SR-SLNN)</a:t>
            </a:r>
          </a:p>
          <a:p>
            <a:r>
              <a:rPr lang="en-US" sz="2400" dirty="0"/>
              <a:t>The proposed methods were designed to produce </a:t>
            </a:r>
            <a:r>
              <a:rPr lang="en-US" sz="2400" b="1" dirty="0"/>
              <a:t>similar</a:t>
            </a:r>
            <a:r>
              <a:rPr lang="en-US" sz="2400" dirty="0"/>
              <a:t> image quality while </a:t>
            </a:r>
            <a:r>
              <a:rPr lang="en-US" sz="2400" b="1" dirty="0"/>
              <a:t>reducing</a:t>
            </a:r>
            <a:r>
              <a:rPr lang="en-US" sz="2400" dirty="0"/>
              <a:t> the number of networks parameters</a:t>
            </a:r>
          </a:p>
          <a:p>
            <a:pPr marL="0" indent="0">
              <a:buNone/>
            </a:pPr>
            <a:endParaRPr lang="en-US" sz="2800" dirty="0"/>
          </a:p>
        </p:txBody>
      </p:sp>
      <p:sp>
        <p:nvSpPr>
          <p:cNvPr id="4" name="TextBox 3"/>
          <p:cNvSpPr txBox="1"/>
          <p:nvPr/>
        </p:nvSpPr>
        <p:spPr>
          <a:xfrm>
            <a:off x="0" y="6212982"/>
            <a:ext cx="7772400" cy="800219"/>
          </a:xfrm>
          <a:prstGeom prst="rect">
            <a:avLst/>
          </a:prstGeom>
          <a:noFill/>
        </p:spPr>
        <p:txBody>
          <a:bodyPr wrap="square" rtlCol="0">
            <a:spAutoFit/>
          </a:bodyPr>
          <a:lstStyle/>
          <a:p>
            <a:r>
              <a:rPr lang="en-US" sz="1400" dirty="0"/>
              <a:t>Single Image Super-Resolution Method Using CNN-Based Lightweight Neural Networks</a:t>
            </a:r>
          </a:p>
          <a:p>
            <a:r>
              <a:rPr lang="en-US" sz="1400" dirty="0"/>
              <a:t>S Kim, D Jun, B Kim, H Lee, E Rhee, 2021</a:t>
            </a:r>
          </a:p>
          <a:p>
            <a:endParaRPr lang="en-US" dirty="0"/>
          </a:p>
        </p:txBody>
      </p:sp>
    </p:spTree>
    <p:extLst>
      <p:ext uri="{BB962C8B-B14F-4D97-AF65-F5344CB8AC3E}">
        <p14:creationId xmlns:p14="http://schemas.microsoft.com/office/powerpoint/2010/main" val="227507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04900" y="37011"/>
            <a:ext cx="9980682" cy="1096962"/>
          </a:xfrm>
        </p:spPr>
        <p:txBody>
          <a:bodyPr>
            <a:normAutofit/>
          </a:bodyPr>
          <a:lstStyle/>
          <a:p>
            <a:r>
              <a:rPr lang="en-US" sz="3600" dirty="0"/>
              <a:t>Introduction</a:t>
            </a:r>
          </a:p>
        </p:txBody>
      </p:sp>
      <p:sp>
        <p:nvSpPr>
          <p:cNvPr id="14" name="Content Placeholder 13"/>
          <p:cNvSpPr>
            <a:spLocks noGrp="1"/>
          </p:cNvSpPr>
          <p:nvPr>
            <p:ph idx="1"/>
          </p:nvPr>
        </p:nvSpPr>
        <p:spPr>
          <a:xfrm>
            <a:off x="1103382" y="1652452"/>
            <a:ext cx="9982200" cy="4572000"/>
          </a:xfrm>
        </p:spPr>
        <p:txBody>
          <a:bodyPr>
            <a:normAutofit/>
          </a:bodyPr>
          <a:lstStyle/>
          <a:p>
            <a:pPr algn="justLow"/>
            <a:r>
              <a:rPr lang="en-US" sz="2800" dirty="0"/>
              <a:t>Image super-resolution (SR) is one of the vital image processing methods that improve the resolution of an image in the field of computer vision.</a:t>
            </a:r>
          </a:p>
          <a:p>
            <a:endParaRPr lang="en-US" sz="2400" dirty="0"/>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57718" y="2866274"/>
            <a:ext cx="5052127" cy="3358178"/>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1328" y="2866273"/>
            <a:ext cx="5052127" cy="3358179"/>
          </a:xfrm>
          <a:prstGeom prst="rect">
            <a:avLst/>
          </a:prstGeom>
        </p:spPr>
      </p:pic>
      <p:sp>
        <p:nvSpPr>
          <p:cNvPr id="2" name="TextBox 1"/>
          <p:cNvSpPr txBox="1"/>
          <p:nvPr/>
        </p:nvSpPr>
        <p:spPr>
          <a:xfrm>
            <a:off x="2576945" y="6217086"/>
            <a:ext cx="2576946" cy="369332"/>
          </a:xfrm>
          <a:prstGeom prst="rect">
            <a:avLst/>
          </a:prstGeom>
          <a:noFill/>
        </p:spPr>
        <p:txBody>
          <a:bodyPr wrap="square" rtlCol="0">
            <a:spAutoFit/>
          </a:bodyPr>
          <a:lstStyle/>
          <a:p>
            <a:r>
              <a:rPr lang="en-US" dirty="0"/>
              <a:t>Low resolution</a:t>
            </a:r>
          </a:p>
        </p:txBody>
      </p:sp>
      <p:sp>
        <p:nvSpPr>
          <p:cNvPr id="9" name="TextBox 8"/>
          <p:cNvSpPr txBox="1"/>
          <p:nvPr/>
        </p:nvSpPr>
        <p:spPr>
          <a:xfrm>
            <a:off x="7772077" y="6217086"/>
            <a:ext cx="2576946" cy="369332"/>
          </a:xfrm>
          <a:prstGeom prst="rect">
            <a:avLst/>
          </a:prstGeom>
          <a:noFill/>
        </p:spPr>
        <p:txBody>
          <a:bodyPr wrap="square" rtlCol="0">
            <a:spAutoFit/>
          </a:bodyPr>
          <a:lstStyle/>
          <a:p>
            <a:r>
              <a:rPr lang="en-US" dirty="0"/>
              <a:t>High resolution</a:t>
            </a:r>
          </a:p>
        </p:txBody>
      </p:sp>
    </p:spTree>
    <p:extLst>
      <p:ext uri="{BB962C8B-B14F-4D97-AF65-F5344CB8AC3E}">
        <p14:creationId xmlns:p14="http://schemas.microsoft.com/office/powerpoint/2010/main" val="165425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322" y="4784187"/>
            <a:ext cx="9613859" cy="453051"/>
          </a:xfrm>
        </p:spPr>
        <p:txBody>
          <a:bodyPr/>
          <a:lstStyle/>
          <a:p>
            <a:r>
              <a:rPr lang="en-US" dirty="0"/>
              <a:t>Architecture of SR-ILLNN</a:t>
            </a:r>
          </a:p>
        </p:txBody>
      </p:sp>
      <p:sp>
        <p:nvSpPr>
          <p:cNvPr id="4" name="Text Placeholder 3"/>
          <p:cNvSpPr>
            <a:spLocks noGrp="1"/>
          </p:cNvSpPr>
          <p:nvPr>
            <p:ph type="body" sz="half" idx="2"/>
          </p:nvPr>
        </p:nvSpPr>
        <p:spPr/>
        <p:txBody>
          <a:bodyPr>
            <a:noAutofit/>
          </a:bodyPr>
          <a:lstStyle/>
          <a:p>
            <a:r>
              <a:rPr lang="en-US" dirty="0"/>
              <a:t>It consists of three parts, which are </a:t>
            </a:r>
            <a:r>
              <a:rPr lang="en-US" b="1" dirty="0"/>
              <a:t>LR feature layers </a:t>
            </a:r>
            <a:r>
              <a:rPr lang="en-US" dirty="0"/>
              <a:t>from convolutional layer 1 (Conv1) to Conv8, </a:t>
            </a:r>
            <a:r>
              <a:rPr lang="en-US" b="1" dirty="0"/>
              <a:t>HR feature layers </a:t>
            </a:r>
            <a:r>
              <a:rPr lang="en-US" dirty="0"/>
              <a:t>from Conv9 to Conv12, and </a:t>
            </a:r>
            <a:r>
              <a:rPr lang="en-US" b="1" dirty="0"/>
              <a:t>shared feature layers </a:t>
            </a:r>
            <a:r>
              <a:rPr lang="en-US" dirty="0"/>
              <a:t>from Conv13 to Conv15</a:t>
            </a:r>
          </a:p>
        </p:txBody>
      </p:sp>
      <p:sp>
        <p:nvSpPr>
          <p:cNvPr id="5" name="TextBox 4"/>
          <p:cNvSpPr txBox="1"/>
          <p:nvPr/>
        </p:nvSpPr>
        <p:spPr>
          <a:xfrm>
            <a:off x="0" y="6212982"/>
            <a:ext cx="7772400" cy="800219"/>
          </a:xfrm>
          <a:prstGeom prst="rect">
            <a:avLst/>
          </a:prstGeom>
          <a:noFill/>
        </p:spPr>
        <p:txBody>
          <a:bodyPr wrap="square" rtlCol="0">
            <a:spAutoFit/>
          </a:bodyPr>
          <a:lstStyle/>
          <a:p>
            <a:r>
              <a:rPr lang="en-US" sz="1400" dirty="0"/>
              <a:t>Single Image Super-Resolution Method Using CNN-Based Lightweight Neural Networks</a:t>
            </a:r>
          </a:p>
          <a:p>
            <a:r>
              <a:rPr lang="en-US" sz="1400" dirty="0"/>
              <a:t>S Kim, D Jun, B Kim, H Lee, E Rhee, 2021</a:t>
            </a:r>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1" cy="4363759"/>
          </a:xfrm>
          <a:prstGeom prst="rect">
            <a:avLst/>
          </a:prstGeom>
        </p:spPr>
      </p:pic>
    </p:spTree>
    <p:extLst>
      <p:ext uri="{BB962C8B-B14F-4D97-AF65-F5344CB8AC3E}">
        <p14:creationId xmlns:p14="http://schemas.microsoft.com/office/powerpoint/2010/main" val="182132629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Architecture of SR-SLNN</a:t>
            </a:r>
          </a:p>
        </p:txBody>
      </p:sp>
      <p:sp>
        <p:nvSpPr>
          <p:cNvPr id="3" name="Content Placeholder 2"/>
          <p:cNvSpPr>
            <a:spLocks noGrp="1"/>
          </p:cNvSpPr>
          <p:nvPr>
            <p:ph idx="1"/>
          </p:nvPr>
        </p:nvSpPr>
        <p:spPr>
          <a:xfrm>
            <a:off x="870624" y="1436328"/>
            <a:ext cx="10449233" cy="3599316"/>
          </a:xfrm>
        </p:spPr>
        <p:txBody>
          <a:bodyPr>
            <a:normAutofit/>
          </a:bodyPr>
          <a:lstStyle/>
          <a:p>
            <a:r>
              <a:rPr lang="en-US" sz="2400" dirty="0"/>
              <a:t>To </a:t>
            </a:r>
            <a:r>
              <a:rPr lang="en-US" sz="2400" b="1" dirty="0"/>
              <a:t>reduce</a:t>
            </a:r>
            <a:r>
              <a:rPr lang="en-US" sz="2400" dirty="0"/>
              <a:t> the network complexity of SR-ILLNN.</a:t>
            </a:r>
          </a:p>
          <a:p>
            <a:r>
              <a:rPr lang="en-US" sz="2400" b="1" dirty="0"/>
              <a:t>HR feature layers, shared feature layers, and two convolution layers </a:t>
            </a:r>
            <a:r>
              <a:rPr lang="en-US" sz="2400" dirty="0"/>
              <a:t>between deconvolution layers of SR-ILLNN are removed.</a:t>
            </a:r>
          </a:p>
          <a:p>
            <a:r>
              <a:rPr lang="en-US" sz="2400" dirty="0"/>
              <a:t>It has </a:t>
            </a:r>
            <a:r>
              <a:rPr lang="en-US" sz="2400" b="1" dirty="0"/>
              <a:t>seven convolution layers </a:t>
            </a:r>
            <a:r>
              <a:rPr lang="en-US" sz="2400" dirty="0"/>
              <a:t>and </a:t>
            </a:r>
            <a:r>
              <a:rPr lang="en-US" sz="2400" b="1" dirty="0"/>
              <a:t>two deconvolution </a:t>
            </a:r>
            <a:r>
              <a:rPr lang="en-US" sz="2400" u="sng" dirty="0"/>
              <a:t>layers.</a:t>
            </a:r>
          </a:p>
          <a:p>
            <a:endParaRPr lang="en-US" sz="2400" dirty="0"/>
          </a:p>
          <a:p>
            <a:pPr marL="0" indent="0">
              <a:buNone/>
            </a:pPr>
            <a:endParaRPr lang="en-US" sz="2400" dirty="0"/>
          </a:p>
        </p:txBody>
      </p:sp>
      <p:sp>
        <p:nvSpPr>
          <p:cNvPr id="5" name="TextBox 4"/>
          <p:cNvSpPr txBox="1"/>
          <p:nvPr/>
        </p:nvSpPr>
        <p:spPr>
          <a:xfrm>
            <a:off x="0" y="6212982"/>
            <a:ext cx="7772400" cy="800219"/>
          </a:xfrm>
          <a:prstGeom prst="rect">
            <a:avLst/>
          </a:prstGeom>
          <a:noFill/>
        </p:spPr>
        <p:txBody>
          <a:bodyPr wrap="square" rtlCol="0">
            <a:spAutoFit/>
          </a:bodyPr>
          <a:lstStyle/>
          <a:p>
            <a:r>
              <a:rPr lang="en-US" sz="1400" dirty="0"/>
              <a:t>Single Image Super-Resolution Method Using CNN-Based Lightweight Neural Networks</a:t>
            </a:r>
          </a:p>
          <a:p>
            <a:r>
              <a:rPr lang="en-US" sz="1400" dirty="0"/>
              <a:t>S Kim, D Jun, B Kim, H Lee, E Rhee, 2021</a:t>
            </a:r>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87002"/>
            <a:ext cx="12192000" cy="2771775"/>
          </a:xfrm>
          <a:prstGeom prst="rect">
            <a:avLst/>
          </a:prstGeom>
        </p:spPr>
      </p:pic>
    </p:spTree>
    <p:extLst>
      <p:ext uri="{BB962C8B-B14F-4D97-AF65-F5344CB8AC3E}">
        <p14:creationId xmlns:p14="http://schemas.microsoft.com/office/powerpoint/2010/main" val="4104215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4900" y="200891"/>
            <a:ext cx="9980682" cy="1096962"/>
          </a:xfrm>
        </p:spPr>
        <p:txBody>
          <a:bodyPr>
            <a:normAutofit/>
          </a:bodyPr>
          <a:lstStyle/>
          <a:p>
            <a:r>
              <a:rPr lang="en-GB" sz="3600" dirty="0"/>
              <a:t>2) </a:t>
            </a:r>
            <a:r>
              <a:rPr lang="en-US" sz="3200" dirty="0"/>
              <a:t>Lightweight SISR With Multi-Scale Spatial Attention Networks</a:t>
            </a:r>
            <a:endParaRPr lang="en-US" sz="3600" dirty="0"/>
          </a:p>
        </p:txBody>
      </p:sp>
      <p:sp>
        <p:nvSpPr>
          <p:cNvPr id="3" name="Content Placeholder 2"/>
          <p:cNvSpPr>
            <a:spLocks noGrp="1"/>
          </p:cNvSpPr>
          <p:nvPr>
            <p:ph idx="1"/>
          </p:nvPr>
        </p:nvSpPr>
        <p:spPr>
          <a:xfrm>
            <a:off x="937324" y="1808420"/>
            <a:ext cx="9896930" cy="3599316"/>
          </a:xfrm>
        </p:spPr>
        <p:txBody>
          <a:bodyPr>
            <a:normAutofit/>
          </a:bodyPr>
          <a:lstStyle/>
          <a:p>
            <a:r>
              <a:rPr lang="en-US" sz="2400" dirty="0"/>
              <a:t>They propose </a:t>
            </a:r>
            <a:r>
              <a:rPr lang="en-US" sz="2400" b="1" dirty="0"/>
              <a:t>Multi-scale Spatial Attention Networks </a:t>
            </a:r>
            <a:r>
              <a:rPr lang="en-US" sz="2400" dirty="0"/>
              <a:t>(MSAN) that can adaptively give attention to the </a:t>
            </a:r>
            <a:r>
              <a:rPr lang="en-US" sz="2400" b="1" dirty="0"/>
              <a:t>most appropriate scale of features </a:t>
            </a:r>
            <a:r>
              <a:rPr lang="en-US" sz="2400" dirty="0"/>
              <a:t>in a </a:t>
            </a:r>
            <a:r>
              <a:rPr lang="en-US" sz="2400" b="1" dirty="0"/>
              <a:t>specific region </a:t>
            </a:r>
            <a:r>
              <a:rPr lang="en-US" sz="2400" dirty="0"/>
              <a:t>of the image.</a:t>
            </a:r>
          </a:p>
          <a:p>
            <a:endParaRPr lang="en-US" sz="2400" dirty="0"/>
          </a:p>
          <a:p>
            <a:r>
              <a:rPr lang="en-US" sz="2400" dirty="0"/>
              <a:t>They designed a </a:t>
            </a:r>
            <a:r>
              <a:rPr lang="en-US" sz="2400" b="1" dirty="0"/>
              <a:t>Multi-scale Spatial Attention Block </a:t>
            </a:r>
            <a:r>
              <a:rPr lang="en-US" sz="2400" dirty="0"/>
              <a:t>(MSAB) as a </a:t>
            </a:r>
            <a:r>
              <a:rPr lang="en-US" sz="2400" b="1" dirty="0"/>
              <a:t>basic building block </a:t>
            </a:r>
            <a:r>
              <a:rPr lang="en-US" sz="2400" dirty="0"/>
              <a:t>for the MSAN.</a:t>
            </a:r>
          </a:p>
        </p:txBody>
      </p:sp>
      <p:sp>
        <p:nvSpPr>
          <p:cNvPr id="4" name="TextBox 3"/>
          <p:cNvSpPr txBox="1"/>
          <p:nvPr/>
        </p:nvSpPr>
        <p:spPr>
          <a:xfrm>
            <a:off x="0" y="6303819"/>
            <a:ext cx="10501746" cy="800219"/>
          </a:xfrm>
          <a:prstGeom prst="rect">
            <a:avLst/>
          </a:prstGeom>
          <a:noFill/>
        </p:spPr>
        <p:txBody>
          <a:bodyPr wrap="square" rtlCol="0">
            <a:spAutoFit/>
          </a:bodyPr>
          <a:lstStyle/>
          <a:p>
            <a:r>
              <a:rPr lang="en-US" sz="1400" dirty="0"/>
              <a:t>Lightweight Single Image Super-Resolution With Multi-Scale Spatial Attention Networks</a:t>
            </a:r>
          </a:p>
          <a:p>
            <a:r>
              <a:rPr lang="en-US" sz="1400" dirty="0"/>
              <a:t>J </a:t>
            </a:r>
            <a:r>
              <a:rPr lang="en-US" sz="1400" dirty="0" err="1"/>
              <a:t>Soh</a:t>
            </a:r>
            <a:r>
              <a:rPr lang="en-US" sz="1400" dirty="0"/>
              <a:t>, N Cho, 2020</a:t>
            </a:r>
          </a:p>
          <a:p>
            <a:endParaRPr lang="en-US" dirty="0"/>
          </a:p>
        </p:txBody>
      </p:sp>
    </p:spTree>
    <p:extLst>
      <p:ext uri="{BB962C8B-B14F-4D97-AF65-F5344CB8AC3E}">
        <p14:creationId xmlns:p14="http://schemas.microsoft.com/office/powerpoint/2010/main" val="69662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of MSAN</a:t>
            </a:r>
          </a:p>
        </p:txBody>
      </p:sp>
      <p:sp>
        <p:nvSpPr>
          <p:cNvPr id="4" name="Text Placeholder 3"/>
          <p:cNvSpPr>
            <a:spLocks noGrp="1"/>
          </p:cNvSpPr>
          <p:nvPr>
            <p:ph type="body" sz="half" idx="2"/>
          </p:nvPr>
        </p:nvSpPr>
        <p:spPr/>
        <p:txBody>
          <a:bodyPr>
            <a:noAutofit/>
          </a:bodyPr>
          <a:lstStyle/>
          <a:p>
            <a:r>
              <a:rPr lang="en-US" dirty="0"/>
              <a:t>It can be divided into three functional parts: feature extractor, feature enhancer, and </a:t>
            </a:r>
            <a:r>
              <a:rPr lang="en-US" dirty="0" err="1"/>
              <a:t>reconstructor</a:t>
            </a:r>
            <a:r>
              <a:rPr lang="en-US" dirty="0"/>
              <a:t>.[9]</a:t>
            </a:r>
          </a:p>
        </p:txBody>
      </p:sp>
      <p:pic>
        <p:nvPicPr>
          <p:cNvPr id="3" name="Picture 2"/>
          <p:cNvPicPr>
            <a:picLocks noChangeAspect="1"/>
          </p:cNvPicPr>
          <p:nvPr/>
        </p:nvPicPr>
        <p:blipFill>
          <a:blip r:embed="rId2"/>
          <a:stretch>
            <a:fillRect/>
          </a:stretch>
        </p:blipFill>
        <p:spPr>
          <a:xfrm>
            <a:off x="775020" y="749838"/>
            <a:ext cx="10623663" cy="3364961"/>
          </a:xfrm>
          <a:prstGeom prst="rect">
            <a:avLst/>
          </a:prstGeom>
        </p:spPr>
      </p:pic>
      <p:sp>
        <p:nvSpPr>
          <p:cNvPr id="5" name="TextBox 4"/>
          <p:cNvSpPr txBox="1"/>
          <p:nvPr/>
        </p:nvSpPr>
        <p:spPr>
          <a:xfrm>
            <a:off x="0" y="6303819"/>
            <a:ext cx="10501746" cy="800219"/>
          </a:xfrm>
          <a:prstGeom prst="rect">
            <a:avLst/>
          </a:prstGeom>
          <a:noFill/>
        </p:spPr>
        <p:txBody>
          <a:bodyPr wrap="square" rtlCol="0">
            <a:spAutoFit/>
          </a:bodyPr>
          <a:lstStyle/>
          <a:p>
            <a:r>
              <a:rPr lang="en-US" sz="1400" dirty="0"/>
              <a:t>Lightweight Single Image Super-Resolution With Multi-Scale Spatial Attention Networks</a:t>
            </a:r>
          </a:p>
          <a:p>
            <a:r>
              <a:rPr lang="en-US" sz="1400" dirty="0"/>
              <a:t>J </a:t>
            </a:r>
            <a:r>
              <a:rPr lang="en-US" sz="1400" dirty="0" err="1"/>
              <a:t>Soh</a:t>
            </a:r>
            <a:r>
              <a:rPr lang="en-US" sz="1400" dirty="0"/>
              <a:t>, N Cho, 2020</a:t>
            </a:r>
          </a:p>
          <a:p>
            <a:endParaRPr lang="en-US" dirty="0"/>
          </a:p>
        </p:txBody>
      </p:sp>
    </p:spTree>
    <p:extLst>
      <p:ext uri="{BB962C8B-B14F-4D97-AF65-F5344CB8AC3E}">
        <p14:creationId xmlns:p14="http://schemas.microsoft.com/office/powerpoint/2010/main" val="227601387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of MSAB</a:t>
            </a:r>
          </a:p>
        </p:txBody>
      </p:sp>
      <p:sp>
        <p:nvSpPr>
          <p:cNvPr id="4" name="Text Placeholder 3"/>
          <p:cNvSpPr>
            <a:spLocks noGrp="1"/>
          </p:cNvSpPr>
          <p:nvPr>
            <p:ph type="body" sz="half" idx="2"/>
          </p:nvPr>
        </p:nvSpPr>
        <p:spPr/>
        <p:txBody>
          <a:bodyPr>
            <a:noAutofit/>
          </a:bodyPr>
          <a:lstStyle/>
          <a:p>
            <a:r>
              <a:rPr lang="en-US" dirty="0"/>
              <a:t>Extract dynamic multi-scale features via local residual learning and spatial attention.[9]</a:t>
            </a:r>
          </a:p>
        </p:txBody>
      </p:sp>
      <p:pic>
        <p:nvPicPr>
          <p:cNvPr id="5" name="Picture 4"/>
          <p:cNvPicPr>
            <a:picLocks noChangeAspect="1"/>
          </p:cNvPicPr>
          <p:nvPr/>
        </p:nvPicPr>
        <p:blipFill>
          <a:blip r:embed="rId3"/>
          <a:stretch>
            <a:fillRect/>
          </a:stretch>
        </p:blipFill>
        <p:spPr>
          <a:xfrm>
            <a:off x="680318" y="248196"/>
            <a:ext cx="10723555" cy="4134188"/>
          </a:xfrm>
          <a:prstGeom prst="rect">
            <a:avLst/>
          </a:prstGeom>
        </p:spPr>
      </p:pic>
      <p:sp>
        <p:nvSpPr>
          <p:cNvPr id="6" name="TextBox 5"/>
          <p:cNvSpPr txBox="1"/>
          <p:nvPr/>
        </p:nvSpPr>
        <p:spPr>
          <a:xfrm>
            <a:off x="0" y="6303819"/>
            <a:ext cx="10501746" cy="800219"/>
          </a:xfrm>
          <a:prstGeom prst="rect">
            <a:avLst/>
          </a:prstGeom>
          <a:noFill/>
        </p:spPr>
        <p:txBody>
          <a:bodyPr wrap="square" rtlCol="0">
            <a:spAutoFit/>
          </a:bodyPr>
          <a:lstStyle/>
          <a:p>
            <a:r>
              <a:rPr lang="en-US" sz="1400" dirty="0"/>
              <a:t>Lightweight Single Image Super-Resolution With Multi-Scale Spatial Attention Networks</a:t>
            </a:r>
          </a:p>
          <a:p>
            <a:r>
              <a:rPr lang="en-US" sz="1400" dirty="0"/>
              <a:t>J </a:t>
            </a:r>
            <a:r>
              <a:rPr lang="en-US" sz="1400" dirty="0" err="1"/>
              <a:t>Soh</a:t>
            </a:r>
            <a:r>
              <a:rPr lang="en-US" sz="1400" dirty="0"/>
              <a:t>, N Cho, 2020</a:t>
            </a:r>
          </a:p>
          <a:p>
            <a:endParaRPr lang="en-US" dirty="0"/>
          </a:p>
        </p:txBody>
      </p:sp>
    </p:spTree>
    <p:extLst>
      <p:ext uri="{BB962C8B-B14F-4D97-AF65-F5344CB8AC3E}">
        <p14:creationId xmlns:p14="http://schemas.microsoft.com/office/powerpoint/2010/main" val="335504432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3) Super lightweight SR network</a:t>
            </a:r>
          </a:p>
        </p:txBody>
      </p:sp>
      <p:sp>
        <p:nvSpPr>
          <p:cNvPr id="3" name="Content Placeholder 2"/>
          <p:cNvSpPr>
            <a:spLocks noGrp="1"/>
          </p:cNvSpPr>
          <p:nvPr>
            <p:ph idx="1"/>
          </p:nvPr>
        </p:nvSpPr>
        <p:spPr>
          <a:xfrm>
            <a:off x="1104900" y="1438703"/>
            <a:ext cx="10592924" cy="3599316"/>
          </a:xfrm>
        </p:spPr>
        <p:txBody>
          <a:bodyPr>
            <a:noAutofit/>
          </a:bodyPr>
          <a:lstStyle/>
          <a:p>
            <a:pPr>
              <a:lnSpc>
                <a:spcPct val="150000"/>
              </a:lnSpc>
            </a:pPr>
            <a:r>
              <a:rPr lang="en-US" sz="2800" b="1" u="sng" dirty="0"/>
              <a:t>Technical details of SLWSR</a:t>
            </a:r>
          </a:p>
          <a:p>
            <a:pPr lvl="2">
              <a:lnSpc>
                <a:spcPct val="150000"/>
              </a:lnSpc>
              <a:buFont typeface="Wingdings" panose="05000000000000000000" pitchFamily="2" charset="2"/>
              <a:buChar char="Ø"/>
            </a:pPr>
            <a:r>
              <a:rPr lang="en-US" sz="2800" dirty="0"/>
              <a:t>Basic Residual Blocks</a:t>
            </a:r>
          </a:p>
          <a:p>
            <a:pPr lvl="2">
              <a:lnSpc>
                <a:spcPct val="150000"/>
              </a:lnSpc>
              <a:buFont typeface="Wingdings" panose="05000000000000000000" pitchFamily="2" charset="2"/>
              <a:buChar char="Ø"/>
            </a:pPr>
            <a:r>
              <a:rPr lang="en-US" sz="2800" dirty="0"/>
              <a:t>Symmetric Connection Frame</a:t>
            </a:r>
          </a:p>
          <a:p>
            <a:pPr lvl="2">
              <a:lnSpc>
                <a:spcPct val="150000"/>
              </a:lnSpc>
              <a:buFont typeface="Wingdings" panose="05000000000000000000" pitchFamily="2" charset="2"/>
              <a:buChar char="Ø"/>
            </a:pPr>
            <a:r>
              <a:rPr lang="en-US" sz="2800" dirty="0"/>
              <a:t>Information Pool</a:t>
            </a:r>
          </a:p>
          <a:p>
            <a:pPr lvl="2">
              <a:lnSpc>
                <a:spcPct val="150000"/>
              </a:lnSpc>
              <a:buFont typeface="Wingdings" panose="05000000000000000000" pitchFamily="2" charset="2"/>
              <a:buChar char="Ø"/>
            </a:pPr>
            <a:r>
              <a:rPr lang="en-US" sz="2800" dirty="0"/>
              <a:t>Model Compression</a:t>
            </a:r>
          </a:p>
          <a:p>
            <a:pPr lvl="2">
              <a:lnSpc>
                <a:spcPct val="150000"/>
              </a:lnSpc>
              <a:buFont typeface="Wingdings" panose="05000000000000000000" pitchFamily="2" charset="2"/>
              <a:buChar char="Ø"/>
            </a:pPr>
            <a:r>
              <a:rPr lang="en-US" sz="2800" dirty="0"/>
              <a:t>Activation Removal Mechanism </a:t>
            </a:r>
          </a:p>
        </p:txBody>
      </p:sp>
      <p:sp>
        <p:nvSpPr>
          <p:cNvPr id="5" name="TextBox 4"/>
          <p:cNvSpPr txBox="1"/>
          <p:nvPr/>
        </p:nvSpPr>
        <p:spPr>
          <a:xfrm>
            <a:off x="0" y="6294981"/>
            <a:ext cx="9646227" cy="800219"/>
          </a:xfrm>
          <a:prstGeom prst="rect">
            <a:avLst/>
          </a:prstGeom>
          <a:noFill/>
        </p:spPr>
        <p:txBody>
          <a:bodyPr wrap="square" rtlCol="0">
            <a:spAutoFit/>
          </a:bodyPr>
          <a:lstStyle/>
          <a:p>
            <a:r>
              <a:rPr lang="en-US" sz="1400" dirty="0"/>
              <a:t>s-LWSR: Super Lightweight Super-Resolution Network</a:t>
            </a:r>
          </a:p>
          <a:p>
            <a:r>
              <a:rPr lang="en-US" sz="1400" dirty="0"/>
              <a:t>B Li, B Wang, J Liu, Z Qi, Y Shi, 2020</a:t>
            </a:r>
          </a:p>
          <a:p>
            <a:endParaRPr lang="en-US" dirty="0"/>
          </a:p>
        </p:txBody>
      </p:sp>
    </p:spTree>
    <p:extLst>
      <p:ext uri="{BB962C8B-B14F-4D97-AF65-F5344CB8AC3E}">
        <p14:creationId xmlns:p14="http://schemas.microsoft.com/office/powerpoint/2010/main" val="4268772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3600" dirty="0"/>
              <a:t>3) Super lightweight SR network</a:t>
            </a:r>
          </a:p>
        </p:txBody>
      </p:sp>
      <p:sp>
        <p:nvSpPr>
          <p:cNvPr id="5" name="Content Placeholder 2"/>
          <p:cNvSpPr>
            <a:spLocks noGrp="1"/>
          </p:cNvSpPr>
          <p:nvPr>
            <p:ph idx="1"/>
          </p:nvPr>
        </p:nvSpPr>
        <p:spPr>
          <a:xfrm>
            <a:off x="1104900" y="1422473"/>
            <a:ext cx="9980682" cy="5255419"/>
          </a:xfrm>
        </p:spPr>
        <p:txBody>
          <a:bodyPr>
            <a:normAutofit/>
          </a:bodyPr>
          <a:lstStyle/>
          <a:p>
            <a:pPr>
              <a:lnSpc>
                <a:spcPct val="120000"/>
              </a:lnSpc>
            </a:pPr>
            <a:r>
              <a:rPr lang="en-US" sz="2900" b="1" dirty="0"/>
              <a:t>Basic Residual Blocks: </a:t>
            </a:r>
          </a:p>
          <a:p>
            <a:pPr marL="457200" lvl="1" indent="0">
              <a:lnSpc>
                <a:spcPct val="120000"/>
              </a:lnSpc>
              <a:buNone/>
            </a:pPr>
            <a:r>
              <a:rPr lang="en-US" sz="2900" dirty="0"/>
              <a:t>Fundamental unit used to sufficiently extract information from the LR image</a:t>
            </a:r>
          </a:p>
          <a:p>
            <a:pPr marL="457200" lvl="1" indent="0">
              <a:lnSpc>
                <a:spcPct val="120000"/>
              </a:lnSpc>
              <a:buNone/>
            </a:pPr>
            <a:endParaRPr lang="en-US" sz="2900" dirty="0"/>
          </a:p>
          <a:p>
            <a:pPr marL="228600" lvl="2">
              <a:lnSpc>
                <a:spcPct val="120000"/>
              </a:lnSpc>
              <a:spcBef>
                <a:spcPts val="1000"/>
              </a:spcBef>
            </a:pPr>
            <a:r>
              <a:rPr lang="en-US" sz="2900" b="1" dirty="0"/>
              <a:t>Symmetric Connection Frame and Information Pool:</a:t>
            </a:r>
          </a:p>
          <a:p>
            <a:pPr marL="457200" lvl="3" indent="0">
              <a:lnSpc>
                <a:spcPct val="120000"/>
              </a:lnSpc>
              <a:spcBef>
                <a:spcPts val="1000"/>
              </a:spcBef>
              <a:buNone/>
            </a:pPr>
            <a:r>
              <a:rPr lang="en-US" sz="2900" dirty="0"/>
              <a:t>The backbone of the network, functioning as the fusion of multi-level information among intermediate layers</a:t>
            </a:r>
          </a:p>
          <a:p>
            <a:pPr marL="457200" lvl="3" indent="0">
              <a:lnSpc>
                <a:spcPct val="120000"/>
              </a:lnSpc>
              <a:spcBef>
                <a:spcPts val="1000"/>
              </a:spcBef>
              <a:buNone/>
            </a:pPr>
            <a:endParaRPr lang="en-US" sz="2000" dirty="0"/>
          </a:p>
        </p:txBody>
      </p:sp>
      <p:sp>
        <p:nvSpPr>
          <p:cNvPr id="6" name="TextBox 5"/>
          <p:cNvSpPr txBox="1"/>
          <p:nvPr/>
        </p:nvSpPr>
        <p:spPr>
          <a:xfrm>
            <a:off x="0" y="6294981"/>
            <a:ext cx="9646227" cy="800219"/>
          </a:xfrm>
          <a:prstGeom prst="rect">
            <a:avLst/>
          </a:prstGeom>
          <a:noFill/>
        </p:spPr>
        <p:txBody>
          <a:bodyPr wrap="square" rtlCol="0">
            <a:spAutoFit/>
          </a:bodyPr>
          <a:lstStyle/>
          <a:p>
            <a:r>
              <a:rPr lang="en-US" sz="1400" dirty="0"/>
              <a:t>s-LWSR: Super Lightweight Super-Resolution Network</a:t>
            </a:r>
          </a:p>
          <a:p>
            <a:r>
              <a:rPr lang="en-US" sz="1400" dirty="0"/>
              <a:t>B Li, B Wang, J Liu, Z Qi, Y Shi, 2020</a:t>
            </a:r>
          </a:p>
          <a:p>
            <a:endParaRPr lang="en-US" dirty="0"/>
          </a:p>
        </p:txBody>
      </p:sp>
    </p:spTree>
    <p:extLst>
      <p:ext uri="{BB962C8B-B14F-4D97-AF65-F5344CB8AC3E}">
        <p14:creationId xmlns:p14="http://schemas.microsoft.com/office/powerpoint/2010/main" val="2945918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3600" dirty="0"/>
              <a:t>3) Super lightweight SR network</a:t>
            </a:r>
          </a:p>
        </p:txBody>
      </p:sp>
      <p:sp>
        <p:nvSpPr>
          <p:cNvPr id="5" name="Content Placeholder 2"/>
          <p:cNvSpPr>
            <a:spLocks noGrp="1"/>
          </p:cNvSpPr>
          <p:nvPr>
            <p:ph idx="1"/>
          </p:nvPr>
        </p:nvSpPr>
        <p:spPr>
          <a:xfrm>
            <a:off x="1104900" y="1422473"/>
            <a:ext cx="9980682" cy="5255419"/>
          </a:xfrm>
        </p:spPr>
        <p:txBody>
          <a:bodyPr>
            <a:normAutofit/>
          </a:bodyPr>
          <a:lstStyle/>
          <a:p>
            <a:pPr>
              <a:lnSpc>
                <a:spcPct val="120000"/>
              </a:lnSpc>
            </a:pPr>
            <a:r>
              <a:rPr lang="en-US" sz="2900" b="1" dirty="0"/>
              <a:t>Model Compression:</a:t>
            </a:r>
          </a:p>
          <a:p>
            <a:pPr marL="457200" lvl="1" indent="0">
              <a:lnSpc>
                <a:spcPct val="120000"/>
              </a:lnSpc>
              <a:buNone/>
            </a:pPr>
            <a:r>
              <a:rPr lang="en-US" sz="2900" dirty="0"/>
              <a:t>Decrease the number of parameters and operations, so that the model size can be controlled within an ideal range.</a:t>
            </a:r>
          </a:p>
          <a:p>
            <a:pPr marL="228600" lvl="2">
              <a:lnSpc>
                <a:spcPct val="120000"/>
              </a:lnSpc>
              <a:spcBef>
                <a:spcPts val="1000"/>
              </a:spcBef>
            </a:pPr>
            <a:r>
              <a:rPr lang="en-US" sz="2900" b="1" dirty="0"/>
              <a:t>Activation Removal Mechanism:</a:t>
            </a:r>
          </a:p>
          <a:p>
            <a:pPr marL="457200" lvl="3" indent="0">
              <a:lnSpc>
                <a:spcPct val="120000"/>
              </a:lnSpc>
              <a:spcBef>
                <a:spcPts val="1000"/>
              </a:spcBef>
              <a:buNone/>
            </a:pPr>
            <a:r>
              <a:rPr lang="en-US" sz="2900" dirty="0"/>
              <a:t>Selected activation layers are removed from the pipeline to retain more information in inner layers.</a:t>
            </a:r>
          </a:p>
          <a:p>
            <a:pPr marL="457200" lvl="3" indent="0">
              <a:lnSpc>
                <a:spcPct val="120000"/>
              </a:lnSpc>
              <a:spcBef>
                <a:spcPts val="1000"/>
              </a:spcBef>
              <a:buNone/>
            </a:pPr>
            <a:endParaRPr lang="en-US" sz="2000" dirty="0"/>
          </a:p>
        </p:txBody>
      </p:sp>
      <p:sp>
        <p:nvSpPr>
          <p:cNvPr id="6" name="TextBox 5"/>
          <p:cNvSpPr txBox="1"/>
          <p:nvPr/>
        </p:nvSpPr>
        <p:spPr>
          <a:xfrm>
            <a:off x="0" y="6294981"/>
            <a:ext cx="9646227" cy="800219"/>
          </a:xfrm>
          <a:prstGeom prst="rect">
            <a:avLst/>
          </a:prstGeom>
          <a:noFill/>
        </p:spPr>
        <p:txBody>
          <a:bodyPr wrap="square" rtlCol="0">
            <a:spAutoFit/>
          </a:bodyPr>
          <a:lstStyle/>
          <a:p>
            <a:r>
              <a:rPr lang="en-US" sz="1400" dirty="0"/>
              <a:t>s-LWSR: Super Lightweight Super-Resolution Network</a:t>
            </a:r>
          </a:p>
          <a:p>
            <a:r>
              <a:rPr lang="en-US" sz="1400" dirty="0"/>
              <a:t>B Li, B Wang, J Liu, Z Qi, Y Shi, 2020</a:t>
            </a:r>
          </a:p>
          <a:p>
            <a:endParaRPr lang="en-US" dirty="0"/>
          </a:p>
        </p:txBody>
      </p:sp>
    </p:spTree>
    <p:extLst>
      <p:ext uri="{BB962C8B-B14F-4D97-AF65-F5344CB8AC3E}">
        <p14:creationId xmlns:p14="http://schemas.microsoft.com/office/powerpoint/2010/main" val="2717117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of MSAN</a:t>
            </a:r>
          </a:p>
        </p:txBody>
      </p:sp>
      <p:sp>
        <p:nvSpPr>
          <p:cNvPr id="4" name="Text Placeholder 3"/>
          <p:cNvSpPr>
            <a:spLocks noGrp="1"/>
          </p:cNvSpPr>
          <p:nvPr>
            <p:ph type="body" sz="half" idx="2"/>
          </p:nvPr>
        </p:nvSpPr>
        <p:spPr/>
        <p:txBody>
          <a:bodyPr>
            <a:noAutofit/>
          </a:bodyPr>
          <a:lstStyle/>
          <a:p>
            <a:r>
              <a:rPr lang="en-US" dirty="0"/>
              <a:t>It can be divided into three functional parts</a:t>
            </a:r>
            <a:r>
              <a:rPr lang="en-US" u="sng" dirty="0"/>
              <a:t>: feature extractor</a:t>
            </a:r>
            <a:r>
              <a:rPr lang="en-US" dirty="0"/>
              <a:t>, </a:t>
            </a:r>
            <a:r>
              <a:rPr lang="en-US" u="sng" dirty="0"/>
              <a:t>feature enhancer</a:t>
            </a:r>
            <a:r>
              <a:rPr lang="en-US" dirty="0"/>
              <a:t>, and r</a:t>
            </a:r>
            <a:r>
              <a:rPr lang="en-US" u="sng" dirty="0"/>
              <a:t>econstructor</a:t>
            </a:r>
            <a:r>
              <a:rPr lang="en-US" dirty="0"/>
              <a:t>.</a:t>
            </a:r>
          </a:p>
        </p:txBody>
      </p:sp>
      <p:pic>
        <p:nvPicPr>
          <p:cNvPr id="5" name="Picture 4"/>
          <p:cNvPicPr>
            <a:picLocks noChangeAspect="1"/>
          </p:cNvPicPr>
          <p:nvPr/>
        </p:nvPicPr>
        <p:blipFill rotWithShape="1">
          <a:blip r:embed="rId3"/>
          <a:srcRect l="3864" t="7695" r="2728"/>
          <a:stretch/>
        </p:blipFill>
        <p:spPr>
          <a:xfrm>
            <a:off x="0" y="0"/>
            <a:ext cx="12192000" cy="6858000"/>
          </a:xfrm>
          <a:prstGeom prst="rect">
            <a:avLst/>
          </a:prstGeom>
        </p:spPr>
      </p:pic>
    </p:spTree>
    <p:extLst>
      <p:ext uri="{BB962C8B-B14F-4D97-AF65-F5344CB8AC3E}">
        <p14:creationId xmlns:p14="http://schemas.microsoft.com/office/powerpoint/2010/main" val="336095674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9595" y="2985872"/>
            <a:ext cx="8144134" cy="1373070"/>
          </a:xfrm>
        </p:spPr>
        <p:txBody>
          <a:bodyPr>
            <a:normAutofit/>
          </a:bodyPr>
          <a:lstStyle/>
          <a:p>
            <a:r>
              <a:rPr lang="en-US" dirty="0"/>
              <a:t>Experimental Results</a:t>
            </a:r>
          </a:p>
        </p:txBody>
      </p:sp>
      <p:sp>
        <p:nvSpPr>
          <p:cNvPr id="3" name="TextBox 2"/>
          <p:cNvSpPr txBox="1"/>
          <p:nvPr/>
        </p:nvSpPr>
        <p:spPr>
          <a:xfrm>
            <a:off x="1026685" y="3620278"/>
            <a:ext cx="6579460" cy="738664"/>
          </a:xfrm>
          <a:prstGeom prst="rect">
            <a:avLst/>
          </a:prstGeom>
          <a:noFill/>
        </p:spPr>
        <p:txBody>
          <a:bodyPr wrap="square" rtlCol="0">
            <a:spAutoFit/>
          </a:bodyPr>
          <a:lstStyle/>
          <a:p>
            <a:pPr lvl="1">
              <a:buFont typeface="Wingdings" panose="05000000000000000000" pitchFamily="2" charset="2"/>
              <a:buChar char="Ø"/>
            </a:pPr>
            <a:endParaRPr lang="en-US" sz="2400" dirty="0"/>
          </a:p>
          <a:p>
            <a:endParaRPr lang="en-US" dirty="0"/>
          </a:p>
        </p:txBody>
      </p:sp>
    </p:spTree>
    <p:extLst>
      <p:ext uri="{BB962C8B-B14F-4D97-AF65-F5344CB8AC3E}">
        <p14:creationId xmlns:p14="http://schemas.microsoft.com/office/powerpoint/2010/main" val="2716970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04900" y="37011"/>
            <a:ext cx="9980682" cy="1096962"/>
          </a:xfrm>
        </p:spPr>
        <p:txBody>
          <a:bodyPr>
            <a:normAutofit/>
          </a:bodyPr>
          <a:lstStyle/>
          <a:p>
            <a:r>
              <a:rPr lang="en-US" sz="3600" dirty="0"/>
              <a:t>Introduction</a:t>
            </a:r>
          </a:p>
        </p:txBody>
      </p:sp>
      <p:sp>
        <p:nvSpPr>
          <p:cNvPr id="14" name="Content Placeholder 13"/>
          <p:cNvSpPr>
            <a:spLocks noGrp="1"/>
          </p:cNvSpPr>
          <p:nvPr>
            <p:ph idx="1"/>
          </p:nvPr>
        </p:nvSpPr>
        <p:spPr>
          <a:xfrm>
            <a:off x="1103382" y="1652452"/>
            <a:ext cx="9982200" cy="4572000"/>
          </a:xfrm>
        </p:spPr>
        <p:txBody>
          <a:bodyPr>
            <a:normAutofit/>
          </a:bodyPr>
          <a:lstStyle/>
          <a:p>
            <a:pPr algn="justLow"/>
            <a:r>
              <a:rPr lang="en-US" sz="2800" dirty="0"/>
              <a:t>Super resolution plays an important role in several fields such as:</a:t>
            </a:r>
          </a:p>
          <a:p>
            <a:pPr lvl="1" algn="justLow">
              <a:buFont typeface="Wingdings" panose="05000000000000000000" pitchFamily="2" charset="2"/>
              <a:buChar char="Ø"/>
            </a:pPr>
            <a:r>
              <a:rPr lang="en-US" sz="2400" dirty="0"/>
              <a:t>Computer graphics</a:t>
            </a:r>
          </a:p>
          <a:p>
            <a:pPr lvl="1" algn="justLow">
              <a:buFont typeface="Wingdings" panose="05000000000000000000" pitchFamily="2" charset="2"/>
              <a:buChar char="Ø"/>
            </a:pPr>
            <a:r>
              <a:rPr lang="en-US" sz="2400" dirty="0"/>
              <a:t>Medical imaging</a:t>
            </a:r>
          </a:p>
          <a:p>
            <a:pPr lvl="1" algn="justLow">
              <a:buFont typeface="Wingdings" panose="05000000000000000000" pitchFamily="2" charset="2"/>
              <a:buChar char="Ø"/>
            </a:pPr>
            <a:r>
              <a:rPr lang="en-US" sz="2400" dirty="0"/>
              <a:t>Security</a:t>
            </a:r>
          </a:p>
          <a:p>
            <a:pPr lvl="1" algn="justLow">
              <a:buFont typeface="Wingdings" panose="05000000000000000000" pitchFamily="2" charset="2"/>
              <a:buChar char="Ø"/>
            </a:pPr>
            <a:r>
              <a:rPr lang="en-US" sz="2400" dirty="0"/>
              <a:t>Space</a:t>
            </a:r>
          </a:p>
          <a:p>
            <a:pPr lvl="1" algn="justLow">
              <a:buFont typeface="Wingdings" panose="05000000000000000000" pitchFamily="2" charset="2"/>
              <a:buChar char="Ø"/>
            </a:pPr>
            <a:r>
              <a:rPr lang="en-US" sz="2400" dirty="0"/>
              <a:t>Satellite</a:t>
            </a:r>
          </a:p>
          <a:p>
            <a:pPr marL="457200" lvl="1" indent="0" algn="justLow">
              <a:buNone/>
            </a:pPr>
            <a:endParaRPr lang="en-US" sz="2400" dirty="0"/>
          </a:p>
          <a:p>
            <a:pPr marL="0" indent="0" algn="just">
              <a:buNone/>
            </a:pPr>
            <a:endParaRPr lang="en-US" sz="2800" dirty="0"/>
          </a:p>
          <a:p>
            <a:endParaRPr lang="en-US" sz="2400" dirty="0"/>
          </a:p>
        </p:txBody>
      </p:sp>
    </p:spTree>
    <p:extLst>
      <p:ext uri="{BB962C8B-B14F-4D97-AF65-F5344CB8AC3E}">
        <p14:creationId xmlns:p14="http://schemas.microsoft.com/office/powerpoint/2010/main" val="1461617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421947581"/>
              </p:ext>
            </p:extLst>
          </p:nvPr>
        </p:nvGraphicFramePr>
        <p:xfrm>
          <a:off x="1100135" y="1724303"/>
          <a:ext cx="9985446" cy="4316278"/>
        </p:xfrm>
        <a:graphic>
          <a:graphicData uri="http://schemas.openxmlformats.org/drawingml/2006/table">
            <a:tbl>
              <a:tblPr firstRow="1" firstCol="1" bandRow="1">
                <a:tableStyleId>{D113A9D2-9D6B-4929-AA2D-F23B5EE8CBE7}</a:tableStyleId>
              </a:tblPr>
              <a:tblGrid>
                <a:gridCol w="2574026">
                  <a:extLst>
                    <a:ext uri="{9D8B030D-6E8A-4147-A177-3AD203B41FA5}">
                      <a16:colId xmlns:a16="http://schemas.microsoft.com/office/drawing/2014/main" val="674334652"/>
                    </a:ext>
                  </a:extLst>
                </a:gridCol>
                <a:gridCol w="2574026">
                  <a:extLst>
                    <a:ext uri="{9D8B030D-6E8A-4147-A177-3AD203B41FA5}">
                      <a16:colId xmlns:a16="http://schemas.microsoft.com/office/drawing/2014/main" val="3110338757"/>
                    </a:ext>
                  </a:extLst>
                </a:gridCol>
                <a:gridCol w="2433728">
                  <a:extLst>
                    <a:ext uri="{9D8B030D-6E8A-4147-A177-3AD203B41FA5}">
                      <a16:colId xmlns:a16="http://schemas.microsoft.com/office/drawing/2014/main" val="2513636225"/>
                    </a:ext>
                  </a:extLst>
                </a:gridCol>
                <a:gridCol w="2403666">
                  <a:extLst>
                    <a:ext uri="{9D8B030D-6E8A-4147-A177-3AD203B41FA5}">
                      <a16:colId xmlns:a16="http://schemas.microsoft.com/office/drawing/2014/main" val="467929399"/>
                    </a:ext>
                  </a:extLst>
                </a:gridCol>
              </a:tblGrid>
              <a:tr h="292992">
                <a:tc rowSpan="4">
                  <a:txBody>
                    <a:bodyPr/>
                    <a:lstStyle/>
                    <a:p>
                      <a:pPr marL="0" marR="0">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dirty="0">
                          <a:solidFill>
                            <a:schemeClr val="lt1"/>
                          </a:solidFill>
                          <a:effectLst/>
                          <a:latin typeface="+mn-lt"/>
                          <a:ea typeface="+mn-ea"/>
                          <a:cs typeface="+mn-cs"/>
                        </a:rPr>
                        <a:t>Original</a:t>
                      </a: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a:solidFill>
                            <a:schemeClr val="lt1"/>
                          </a:solidFill>
                          <a:effectLst/>
                          <a:latin typeface="+mn-lt"/>
                          <a:ea typeface="+mn-ea"/>
                          <a:cs typeface="+mn-cs"/>
                        </a:rPr>
                        <a:t>Bicubic</a:t>
                      </a: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dirty="0">
                          <a:solidFill>
                            <a:schemeClr val="lt1"/>
                          </a:solidFill>
                          <a:effectLst/>
                          <a:latin typeface="+mn-lt"/>
                          <a:ea typeface="+mn-ea"/>
                          <a:cs typeface="+mn-cs"/>
                        </a:rPr>
                        <a:t>SRCNN</a:t>
                      </a:r>
                    </a:p>
                  </a:txBody>
                  <a:tcPr marL="68580" marR="68580" marT="0" marB="0" anchor="ctr">
                    <a:solidFill>
                      <a:schemeClr val="accent4">
                        <a:lumMod val="50000"/>
                      </a:schemeClr>
                    </a:solidFill>
                  </a:tcPr>
                </a:tc>
                <a:extLst>
                  <a:ext uri="{0D108BD9-81ED-4DB2-BD59-A6C34878D82A}">
                    <a16:rowId xmlns:a16="http://schemas.microsoft.com/office/drawing/2014/main" val="2605438958"/>
                  </a:ext>
                </a:extLst>
              </a:tr>
              <a:tr h="1865147">
                <a:tc vMerge="1">
                  <a:txBody>
                    <a:bodyPr/>
                    <a:lstStyle/>
                    <a:p>
                      <a:endParaRPr lang="en-US"/>
                    </a:p>
                  </a:txBody>
                  <a:tcPr/>
                </a:tc>
                <a:tc>
                  <a:txBody>
                    <a:bodyPr/>
                    <a:lstStyle/>
                    <a:p>
                      <a:pPr marL="0" marR="0" algn="ctr">
                        <a:lnSpc>
                          <a:spcPct val="107000"/>
                        </a:lnSpc>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724940759"/>
                  </a:ext>
                </a:extLst>
              </a:tr>
              <a:tr h="292992">
                <a:tc vMerge="1">
                  <a:txBody>
                    <a:bodyPr/>
                    <a:lstStyle/>
                    <a:p>
                      <a:endParaRPr lang="en-US"/>
                    </a:p>
                  </a:txBody>
                  <a:tcPr/>
                </a:tc>
                <a:tc>
                  <a:txBody>
                    <a:bodyPr/>
                    <a:lstStyle/>
                    <a:p>
                      <a:pPr marL="0" marR="0" algn="ctr" defTabSz="914400" rtl="0" eaLnBrk="1" latinLnBrk="0" hangingPunct="1">
                        <a:lnSpc>
                          <a:spcPct val="107000"/>
                        </a:lnSpc>
                        <a:spcBef>
                          <a:spcPts val="0"/>
                        </a:spcBef>
                        <a:spcAft>
                          <a:spcPts val="0"/>
                        </a:spcAft>
                      </a:pPr>
                      <a:r>
                        <a:rPr lang="en-US" sz="1400" b="1" kern="1200">
                          <a:solidFill>
                            <a:schemeClr val="lt1"/>
                          </a:solidFill>
                          <a:effectLst/>
                          <a:latin typeface="+mn-lt"/>
                          <a:ea typeface="+mn-ea"/>
                          <a:cs typeface="+mn-cs"/>
                        </a:rPr>
                        <a:t>Densenet</a:t>
                      </a: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a:solidFill>
                            <a:schemeClr val="lt1"/>
                          </a:solidFill>
                          <a:effectLst/>
                          <a:latin typeface="+mn-lt"/>
                          <a:ea typeface="+mn-ea"/>
                          <a:cs typeface="+mn-cs"/>
                        </a:rPr>
                        <a:t>SR-ILLNN</a:t>
                      </a: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dirty="0">
                          <a:solidFill>
                            <a:schemeClr val="lt1"/>
                          </a:solidFill>
                          <a:effectLst/>
                          <a:latin typeface="+mn-lt"/>
                          <a:ea typeface="+mn-ea"/>
                          <a:cs typeface="+mn-cs"/>
                        </a:rPr>
                        <a:t>SR-SLNN</a:t>
                      </a:r>
                    </a:p>
                  </a:txBody>
                  <a:tcPr marL="68580" marR="68580" marT="0" marB="0" anchor="ctr">
                    <a:solidFill>
                      <a:schemeClr val="accent4">
                        <a:lumMod val="50000"/>
                      </a:schemeClr>
                    </a:solidFill>
                  </a:tcPr>
                </a:tc>
                <a:extLst>
                  <a:ext uri="{0D108BD9-81ED-4DB2-BD59-A6C34878D82A}">
                    <a16:rowId xmlns:a16="http://schemas.microsoft.com/office/drawing/2014/main" val="1429826334"/>
                  </a:ext>
                </a:extLst>
              </a:tr>
              <a:tr h="1865147">
                <a:tc vMerge="1">
                  <a:txBody>
                    <a:bodyPr/>
                    <a:lstStyle/>
                    <a:p>
                      <a:endParaRPr lang="en-US"/>
                    </a:p>
                  </a:txBody>
                  <a:tcPr/>
                </a:tc>
                <a:tc>
                  <a:txBody>
                    <a:bodyPr/>
                    <a:lstStyle/>
                    <a:p>
                      <a:pPr marL="0" marR="0" algn="ctr">
                        <a:lnSpc>
                          <a:spcPct val="107000"/>
                        </a:lnSpc>
                        <a:spcBef>
                          <a:spcPts val="0"/>
                        </a:spcBef>
                        <a:spcAft>
                          <a:spcPts val="0"/>
                        </a:spcAft>
                      </a:pP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4148562790"/>
                  </a:ext>
                </a:extLst>
              </a:tr>
            </a:tbl>
          </a:graphicData>
        </a:graphic>
      </p:graphicFrame>
      <p:pic>
        <p:nvPicPr>
          <p:cNvPr id="2062" name="Picture 9"/>
          <p:cNvPicPr>
            <a:picLocks noChangeAspect="1" noChangeArrowheads="1"/>
          </p:cNvPicPr>
          <p:nvPr/>
        </p:nvPicPr>
        <p:blipFill>
          <a:blip r:embed="rId2">
            <a:extLst>
              <a:ext uri="{28A0092B-C50C-407E-A947-70E740481C1C}">
                <a14:useLocalDpi xmlns:a14="http://schemas.microsoft.com/office/drawing/2010/main" val="0"/>
              </a:ext>
            </a:extLst>
          </a:blip>
          <a:srcRect b="57005"/>
          <a:stretch>
            <a:fillRect/>
          </a:stretch>
        </p:blipFill>
        <p:spPr bwMode="auto">
          <a:xfrm>
            <a:off x="1100135" y="3020290"/>
            <a:ext cx="2563841" cy="1648691"/>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8589" y="4278693"/>
            <a:ext cx="2543911" cy="1609489"/>
          </a:xfrm>
          <a:prstGeom prst="rect">
            <a:avLst/>
          </a:prstGeom>
          <a:noFill/>
          <a:extLst>
            <a:ext uri="{909E8E84-426E-40DD-AFC4-6F175D3DCCD1}">
              <a14:hiddenFill xmlns:a14="http://schemas.microsoft.com/office/drawing/2010/main">
                <a:solidFill>
                  <a:srgbClr val="FFFFFF"/>
                </a:solidFill>
              </a14:hiddenFill>
            </a:ext>
          </a:extLst>
        </p:spPr>
      </p:pic>
      <p:pic>
        <p:nvPicPr>
          <p:cNvPr id="2057" name="Picture 11"/>
          <p:cNvPicPr>
            <a:picLocks noChangeAspect="1" noChangeArrowheads="1"/>
          </p:cNvPicPr>
          <p:nvPr/>
        </p:nvPicPr>
        <p:blipFill rotWithShape="1">
          <a:blip r:embed="rId4">
            <a:extLst>
              <a:ext uri="{28A0092B-C50C-407E-A947-70E740481C1C}">
                <a14:useLocalDpi xmlns:a14="http://schemas.microsoft.com/office/drawing/2010/main" val="0"/>
              </a:ext>
            </a:extLst>
          </a:blip>
          <a:srcRect l="6112" t="50217" r="7091"/>
          <a:stretch/>
        </p:blipFill>
        <p:spPr bwMode="auto">
          <a:xfrm>
            <a:off x="6337113" y="4266279"/>
            <a:ext cx="2524324" cy="162190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12"/>
          <p:cNvPicPr>
            <a:picLocks noChangeAspect="1" noChangeArrowheads="1"/>
          </p:cNvPicPr>
          <p:nvPr/>
        </p:nvPicPr>
        <p:blipFill>
          <a:blip r:embed="rId5">
            <a:extLst>
              <a:ext uri="{28A0092B-C50C-407E-A947-70E740481C1C}">
                <a14:useLocalDpi xmlns:a14="http://schemas.microsoft.com/office/drawing/2010/main" val="0"/>
              </a:ext>
            </a:extLst>
          </a:blip>
          <a:srcRect t="51486"/>
          <a:stretch>
            <a:fillRect/>
          </a:stretch>
        </p:blipFill>
        <p:spPr bwMode="auto">
          <a:xfrm>
            <a:off x="8926050" y="4266280"/>
            <a:ext cx="2159531" cy="1621902"/>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3"/>
          <p:cNvPicPr>
            <a:picLocks noChangeAspect="1" noChangeArrowheads="1"/>
          </p:cNvPicPr>
          <p:nvPr/>
        </p:nvPicPr>
        <p:blipFill>
          <a:blip r:embed="rId6">
            <a:extLst>
              <a:ext uri="{28A0092B-C50C-407E-A947-70E740481C1C}">
                <a14:useLocalDpi xmlns:a14="http://schemas.microsoft.com/office/drawing/2010/main" val="0"/>
              </a:ext>
            </a:extLst>
          </a:blip>
          <a:srcRect t="50381"/>
          <a:stretch>
            <a:fillRect/>
          </a:stretch>
        </p:blipFill>
        <p:spPr bwMode="auto">
          <a:xfrm>
            <a:off x="6337114" y="2147454"/>
            <a:ext cx="2524323" cy="1643331"/>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p:cNvPicPr>
            <a:picLocks noChangeAspect="1" noChangeArrowheads="1"/>
          </p:cNvPicPr>
          <p:nvPr/>
        </p:nvPicPr>
        <p:blipFill>
          <a:blip r:embed="rId2">
            <a:extLst>
              <a:ext uri="{28A0092B-C50C-407E-A947-70E740481C1C}">
                <a14:useLocalDpi xmlns:a14="http://schemas.microsoft.com/office/drawing/2010/main" val="0"/>
              </a:ext>
            </a:extLst>
          </a:blip>
          <a:srcRect t="52724"/>
          <a:stretch>
            <a:fillRect/>
          </a:stretch>
        </p:blipFill>
        <p:spPr bwMode="auto">
          <a:xfrm>
            <a:off x="3728590" y="2147455"/>
            <a:ext cx="2543910" cy="1647097"/>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5"/>
          <p:cNvPicPr>
            <a:picLocks noChangeAspect="1" noChangeArrowheads="1"/>
          </p:cNvPicPr>
          <p:nvPr/>
        </p:nvPicPr>
        <p:blipFill>
          <a:blip r:embed="rId7">
            <a:extLst>
              <a:ext uri="{28A0092B-C50C-407E-A947-70E740481C1C}">
                <a14:useLocalDpi xmlns:a14="http://schemas.microsoft.com/office/drawing/2010/main" val="0"/>
              </a:ext>
            </a:extLst>
          </a:blip>
          <a:srcRect t="51791"/>
          <a:stretch>
            <a:fillRect/>
          </a:stretch>
        </p:blipFill>
        <p:spPr bwMode="auto">
          <a:xfrm>
            <a:off x="8926051" y="2147454"/>
            <a:ext cx="2159530" cy="16433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180463" y="1381881"/>
            <a:ext cx="2092037" cy="369332"/>
          </a:xfrm>
          <a:prstGeom prst="rect">
            <a:avLst/>
          </a:prstGeom>
          <a:noFill/>
        </p:spPr>
        <p:txBody>
          <a:bodyPr wrap="square" rtlCol="0">
            <a:spAutoFit/>
          </a:bodyPr>
          <a:lstStyle/>
          <a:p>
            <a:r>
              <a:rPr lang="en-US" dirty="0"/>
              <a:t>(PSNR/SSIM)</a:t>
            </a:r>
          </a:p>
        </p:txBody>
      </p:sp>
      <p:sp>
        <p:nvSpPr>
          <p:cNvPr id="12" name="TextBox 11"/>
          <p:cNvSpPr txBox="1"/>
          <p:nvPr/>
        </p:nvSpPr>
        <p:spPr>
          <a:xfrm>
            <a:off x="6587003" y="1354971"/>
            <a:ext cx="2092037" cy="369332"/>
          </a:xfrm>
          <a:prstGeom prst="rect">
            <a:avLst/>
          </a:prstGeom>
          <a:noFill/>
        </p:spPr>
        <p:txBody>
          <a:bodyPr wrap="square" rtlCol="0">
            <a:spAutoFit/>
          </a:bodyPr>
          <a:lstStyle/>
          <a:p>
            <a:r>
              <a:rPr lang="en-US" dirty="0"/>
              <a:t>(24.18dB/0.6834)</a:t>
            </a:r>
          </a:p>
        </p:txBody>
      </p:sp>
      <p:sp>
        <p:nvSpPr>
          <p:cNvPr id="13" name="TextBox 12"/>
          <p:cNvSpPr txBox="1"/>
          <p:nvPr/>
        </p:nvSpPr>
        <p:spPr>
          <a:xfrm>
            <a:off x="8993543" y="1354971"/>
            <a:ext cx="2092037" cy="369332"/>
          </a:xfrm>
          <a:prstGeom prst="rect">
            <a:avLst/>
          </a:prstGeom>
          <a:noFill/>
        </p:spPr>
        <p:txBody>
          <a:bodyPr wrap="square" rtlCol="0">
            <a:spAutoFit/>
          </a:bodyPr>
          <a:lstStyle/>
          <a:p>
            <a:r>
              <a:rPr lang="en-US" dirty="0"/>
              <a:t>(26.20dB/0.7535)</a:t>
            </a:r>
          </a:p>
        </p:txBody>
      </p:sp>
      <p:sp>
        <p:nvSpPr>
          <p:cNvPr id="14" name="TextBox 13"/>
          <p:cNvSpPr txBox="1"/>
          <p:nvPr/>
        </p:nvSpPr>
        <p:spPr>
          <a:xfrm>
            <a:off x="4180463" y="6006877"/>
            <a:ext cx="2092037" cy="369332"/>
          </a:xfrm>
          <a:prstGeom prst="rect">
            <a:avLst/>
          </a:prstGeom>
          <a:noFill/>
        </p:spPr>
        <p:txBody>
          <a:bodyPr wrap="square" rtlCol="0">
            <a:spAutoFit/>
          </a:bodyPr>
          <a:lstStyle/>
          <a:p>
            <a:r>
              <a:rPr lang="en-US" dirty="0"/>
              <a:t>(26.73dB/0.7675)</a:t>
            </a:r>
          </a:p>
        </p:txBody>
      </p:sp>
      <p:sp>
        <p:nvSpPr>
          <p:cNvPr id="15" name="TextBox 14"/>
          <p:cNvSpPr txBox="1"/>
          <p:nvPr/>
        </p:nvSpPr>
        <p:spPr>
          <a:xfrm>
            <a:off x="6587003" y="6023729"/>
            <a:ext cx="2092037" cy="369332"/>
          </a:xfrm>
          <a:prstGeom prst="rect">
            <a:avLst/>
          </a:prstGeom>
          <a:noFill/>
        </p:spPr>
        <p:txBody>
          <a:bodyPr wrap="square" rtlCol="0">
            <a:spAutoFit/>
          </a:bodyPr>
          <a:lstStyle/>
          <a:p>
            <a:r>
              <a:rPr lang="en-US" dirty="0"/>
              <a:t>(26.81dB/0.7692)</a:t>
            </a:r>
          </a:p>
        </p:txBody>
      </p:sp>
      <p:sp>
        <p:nvSpPr>
          <p:cNvPr id="16" name="TextBox 15"/>
          <p:cNvSpPr txBox="1"/>
          <p:nvPr/>
        </p:nvSpPr>
        <p:spPr>
          <a:xfrm>
            <a:off x="9150795" y="6040581"/>
            <a:ext cx="2092037" cy="369332"/>
          </a:xfrm>
          <a:prstGeom prst="rect">
            <a:avLst/>
          </a:prstGeom>
          <a:noFill/>
        </p:spPr>
        <p:txBody>
          <a:bodyPr wrap="square" rtlCol="0">
            <a:spAutoFit/>
          </a:bodyPr>
          <a:lstStyle/>
          <a:p>
            <a:r>
              <a:rPr lang="en-US" dirty="0"/>
              <a:t>(26.71dB/0.7670)</a:t>
            </a:r>
          </a:p>
        </p:txBody>
      </p:sp>
    </p:spTree>
    <p:extLst>
      <p:ext uri="{BB962C8B-B14F-4D97-AF65-F5344CB8AC3E}">
        <p14:creationId xmlns:p14="http://schemas.microsoft.com/office/powerpoint/2010/main" val="3088338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023213742"/>
              </p:ext>
            </p:extLst>
          </p:nvPr>
        </p:nvGraphicFramePr>
        <p:xfrm>
          <a:off x="1100135" y="1724303"/>
          <a:ext cx="10191320" cy="4316278"/>
        </p:xfrm>
        <a:graphic>
          <a:graphicData uri="http://schemas.openxmlformats.org/drawingml/2006/table">
            <a:tbl>
              <a:tblPr firstRow="1" firstCol="1" bandRow="1">
                <a:tableStyleId>{D113A9D2-9D6B-4929-AA2D-F23B5EE8CBE7}</a:tableStyleId>
              </a:tblPr>
              <a:tblGrid>
                <a:gridCol w="2627096">
                  <a:extLst>
                    <a:ext uri="{9D8B030D-6E8A-4147-A177-3AD203B41FA5}">
                      <a16:colId xmlns:a16="http://schemas.microsoft.com/office/drawing/2014/main" val="674334652"/>
                    </a:ext>
                  </a:extLst>
                </a:gridCol>
                <a:gridCol w="2627096">
                  <a:extLst>
                    <a:ext uri="{9D8B030D-6E8A-4147-A177-3AD203B41FA5}">
                      <a16:colId xmlns:a16="http://schemas.microsoft.com/office/drawing/2014/main" val="3110338757"/>
                    </a:ext>
                  </a:extLst>
                </a:gridCol>
                <a:gridCol w="2483905">
                  <a:extLst>
                    <a:ext uri="{9D8B030D-6E8A-4147-A177-3AD203B41FA5}">
                      <a16:colId xmlns:a16="http://schemas.microsoft.com/office/drawing/2014/main" val="2513636225"/>
                    </a:ext>
                  </a:extLst>
                </a:gridCol>
                <a:gridCol w="2453223">
                  <a:extLst>
                    <a:ext uri="{9D8B030D-6E8A-4147-A177-3AD203B41FA5}">
                      <a16:colId xmlns:a16="http://schemas.microsoft.com/office/drawing/2014/main" val="467929399"/>
                    </a:ext>
                  </a:extLst>
                </a:gridCol>
              </a:tblGrid>
              <a:tr h="292992">
                <a:tc rowSpan="4">
                  <a:txBody>
                    <a:bodyPr/>
                    <a:lstStyle/>
                    <a:p>
                      <a:pPr marL="0" marR="0">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dirty="0">
                          <a:solidFill>
                            <a:schemeClr val="lt1"/>
                          </a:solidFill>
                          <a:effectLst/>
                          <a:latin typeface="+mn-lt"/>
                          <a:ea typeface="+mn-ea"/>
                          <a:cs typeface="+mn-cs"/>
                        </a:rPr>
                        <a:t>Original</a:t>
                      </a: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a:solidFill>
                            <a:schemeClr val="lt1"/>
                          </a:solidFill>
                          <a:effectLst/>
                          <a:latin typeface="+mn-lt"/>
                          <a:ea typeface="+mn-ea"/>
                          <a:cs typeface="+mn-cs"/>
                        </a:rPr>
                        <a:t>Bicubic</a:t>
                      </a: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dirty="0">
                          <a:solidFill>
                            <a:schemeClr val="lt1"/>
                          </a:solidFill>
                          <a:effectLst/>
                          <a:latin typeface="+mn-lt"/>
                          <a:ea typeface="+mn-ea"/>
                          <a:cs typeface="+mn-cs"/>
                        </a:rPr>
                        <a:t>SRCNN</a:t>
                      </a:r>
                    </a:p>
                  </a:txBody>
                  <a:tcPr marL="68580" marR="68580" marT="0" marB="0" anchor="ctr">
                    <a:solidFill>
                      <a:schemeClr val="accent4">
                        <a:lumMod val="50000"/>
                      </a:schemeClr>
                    </a:solidFill>
                  </a:tcPr>
                </a:tc>
                <a:extLst>
                  <a:ext uri="{0D108BD9-81ED-4DB2-BD59-A6C34878D82A}">
                    <a16:rowId xmlns:a16="http://schemas.microsoft.com/office/drawing/2014/main" val="2605438958"/>
                  </a:ext>
                </a:extLst>
              </a:tr>
              <a:tr h="1865147">
                <a:tc vMerge="1">
                  <a:txBody>
                    <a:bodyPr/>
                    <a:lstStyle/>
                    <a:p>
                      <a:endParaRPr lang="en-US"/>
                    </a:p>
                  </a:txBody>
                  <a:tcPr/>
                </a:tc>
                <a:tc>
                  <a:txBody>
                    <a:bodyPr/>
                    <a:lstStyle/>
                    <a:p>
                      <a:pPr marL="0" marR="0" algn="ctr">
                        <a:lnSpc>
                          <a:spcPct val="107000"/>
                        </a:lnSpc>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724940759"/>
                  </a:ext>
                </a:extLst>
              </a:tr>
              <a:tr h="292992">
                <a:tc vMerge="1">
                  <a:txBody>
                    <a:bodyPr/>
                    <a:lstStyle/>
                    <a:p>
                      <a:endParaRPr lang="en-US"/>
                    </a:p>
                  </a:txBody>
                  <a:tcPr/>
                </a:tc>
                <a:tc>
                  <a:txBody>
                    <a:bodyPr/>
                    <a:lstStyle/>
                    <a:p>
                      <a:pPr marL="0" marR="0" algn="ctr" defTabSz="914400" rtl="0" eaLnBrk="1" latinLnBrk="0" hangingPunct="1">
                        <a:lnSpc>
                          <a:spcPct val="107000"/>
                        </a:lnSpc>
                        <a:spcBef>
                          <a:spcPts val="0"/>
                        </a:spcBef>
                        <a:spcAft>
                          <a:spcPts val="0"/>
                        </a:spcAft>
                      </a:pPr>
                      <a:r>
                        <a:rPr lang="en-US" sz="1400" b="1" kern="1200" dirty="0">
                          <a:solidFill>
                            <a:schemeClr val="lt1"/>
                          </a:solidFill>
                          <a:effectLst/>
                          <a:latin typeface="+mn-lt"/>
                          <a:ea typeface="+mn-ea"/>
                          <a:cs typeface="+mn-cs"/>
                        </a:rPr>
                        <a:t>VDSR</a:t>
                      </a: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dirty="0">
                          <a:solidFill>
                            <a:schemeClr val="lt1"/>
                          </a:solidFill>
                          <a:effectLst/>
                          <a:latin typeface="+mn-lt"/>
                          <a:ea typeface="+mn-ea"/>
                          <a:cs typeface="+mn-cs"/>
                        </a:rPr>
                        <a:t>MSAN</a:t>
                      </a:r>
                    </a:p>
                  </a:txBody>
                  <a:tcPr marL="68580" marR="68580" marT="0" marB="0" anchor="ctr">
                    <a:solidFill>
                      <a:schemeClr val="accent4">
                        <a:lumMod val="50000"/>
                      </a:schemeClr>
                    </a:solidFill>
                  </a:tcPr>
                </a:tc>
                <a:tc>
                  <a:txBody>
                    <a:bodyPr/>
                    <a:lstStyle/>
                    <a:p>
                      <a:pPr marL="0" marR="0" algn="ctr" defTabSz="914400" rtl="0" eaLnBrk="1" latinLnBrk="0" hangingPunct="1">
                        <a:lnSpc>
                          <a:spcPct val="107000"/>
                        </a:lnSpc>
                        <a:spcBef>
                          <a:spcPts val="0"/>
                        </a:spcBef>
                        <a:spcAft>
                          <a:spcPts val="0"/>
                        </a:spcAft>
                      </a:pPr>
                      <a:r>
                        <a:rPr lang="en-US" sz="1400" b="1" kern="1200" dirty="0">
                          <a:solidFill>
                            <a:schemeClr val="lt1"/>
                          </a:solidFill>
                          <a:effectLst/>
                          <a:latin typeface="+mn-lt"/>
                          <a:ea typeface="+mn-ea"/>
                          <a:cs typeface="+mn-cs"/>
                        </a:rPr>
                        <a:t>MSAN-X</a:t>
                      </a:r>
                    </a:p>
                  </a:txBody>
                  <a:tcPr marL="68580" marR="68580" marT="0" marB="0" anchor="ctr">
                    <a:solidFill>
                      <a:schemeClr val="accent4">
                        <a:lumMod val="50000"/>
                      </a:schemeClr>
                    </a:solidFill>
                  </a:tcPr>
                </a:tc>
                <a:extLst>
                  <a:ext uri="{0D108BD9-81ED-4DB2-BD59-A6C34878D82A}">
                    <a16:rowId xmlns:a16="http://schemas.microsoft.com/office/drawing/2014/main" val="1429826334"/>
                  </a:ext>
                </a:extLst>
              </a:tr>
              <a:tr h="1865147">
                <a:tc vMerge="1">
                  <a:txBody>
                    <a:bodyPr/>
                    <a:lstStyle/>
                    <a:p>
                      <a:endParaRPr lang="en-US"/>
                    </a:p>
                  </a:txBody>
                  <a:tcPr/>
                </a:tc>
                <a:tc>
                  <a:txBody>
                    <a:bodyPr/>
                    <a:lstStyle/>
                    <a:p>
                      <a:pPr marL="0" marR="0" algn="ctr">
                        <a:lnSpc>
                          <a:spcPct val="107000"/>
                        </a:lnSpc>
                        <a:spcBef>
                          <a:spcPts val="0"/>
                        </a:spcBef>
                        <a:spcAft>
                          <a:spcPts val="0"/>
                        </a:spcAft>
                      </a:pP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4148562790"/>
                  </a:ext>
                </a:extLst>
              </a:tr>
            </a:tbl>
          </a:graphicData>
        </a:graphic>
      </p:graphicFrame>
      <p:pic>
        <p:nvPicPr>
          <p:cNvPr id="3" name="Picture 2"/>
          <p:cNvPicPr>
            <a:picLocks noChangeAspect="1"/>
          </p:cNvPicPr>
          <p:nvPr/>
        </p:nvPicPr>
        <p:blipFill>
          <a:blip r:embed="rId2"/>
          <a:stretch>
            <a:fillRect/>
          </a:stretch>
        </p:blipFill>
        <p:spPr>
          <a:xfrm>
            <a:off x="1075038" y="2527478"/>
            <a:ext cx="2588937" cy="2951289"/>
          </a:xfrm>
          <a:prstGeom prst="rect">
            <a:avLst/>
          </a:prstGeom>
        </p:spPr>
      </p:pic>
      <p:pic>
        <p:nvPicPr>
          <p:cNvPr id="4" name="Picture 3"/>
          <p:cNvPicPr>
            <a:picLocks noChangeAspect="1"/>
          </p:cNvPicPr>
          <p:nvPr/>
        </p:nvPicPr>
        <p:blipFill>
          <a:blip r:embed="rId3"/>
          <a:stretch>
            <a:fillRect/>
          </a:stretch>
        </p:blipFill>
        <p:spPr>
          <a:xfrm>
            <a:off x="3793887" y="2096496"/>
            <a:ext cx="2517297" cy="1694288"/>
          </a:xfrm>
          <a:prstGeom prst="rect">
            <a:avLst/>
          </a:prstGeom>
        </p:spPr>
      </p:pic>
      <p:pic>
        <p:nvPicPr>
          <p:cNvPr id="6" name="Picture 5"/>
          <p:cNvPicPr>
            <a:picLocks noChangeAspect="1"/>
          </p:cNvPicPr>
          <p:nvPr/>
        </p:nvPicPr>
        <p:blipFill>
          <a:blip r:embed="rId4"/>
          <a:stretch>
            <a:fillRect/>
          </a:stretch>
        </p:blipFill>
        <p:spPr>
          <a:xfrm>
            <a:off x="6363725" y="2096497"/>
            <a:ext cx="2497711" cy="1694287"/>
          </a:xfrm>
          <a:prstGeom prst="rect">
            <a:avLst/>
          </a:prstGeom>
        </p:spPr>
      </p:pic>
      <p:pic>
        <p:nvPicPr>
          <p:cNvPr id="7" name="Picture 6"/>
          <p:cNvPicPr>
            <a:picLocks noChangeAspect="1"/>
          </p:cNvPicPr>
          <p:nvPr/>
        </p:nvPicPr>
        <p:blipFill>
          <a:blip r:embed="rId5"/>
          <a:stretch>
            <a:fillRect/>
          </a:stretch>
        </p:blipFill>
        <p:spPr>
          <a:xfrm>
            <a:off x="8966518" y="2096496"/>
            <a:ext cx="2324938" cy="1694287"/>
          </a:xfrm>
          <a:prstGeom prst="rect">
            <a:avLst/>
          </a:prstGeom>
        </p:spPr>
      </p:pic>
      <p:pic>
        <p:nvPicPr>
          <p:cNvPr id="8" name="Picture 7"/>
          <p:cNvPicPr>
            <a:picLocks noChangeAspect="1"/>
          </p:cNvPicPr>
          <p:nvPr/>
        </p:nvPicPr>
        <p:blipFill>
          <a:blip r:embed="rId6"/>
          <a:stretch>
            <a:fillRect/>
          </a:stretch>
        </p:blipFill>
        <p:spPr>
          <a:xfrm>
            <a:off x="3760788" y="4234551"/>
            <a:ext cx="2511711" cy="1653631"/>
          </a:xfrm>
          <a:prstGeom prst="rect">
            <a:avLst/>
          </a:prstGeom>
        </p:spPr>
      </p:pic>
      <p:pic>
        <p:nvPicPr>
          <p:cNvPr id="9" name="Picture 8"/>
          <p:cNvPicPr>
            <a:picLocks noChangeAspect="1"/>
          </p:cNvPicPr>
          <p:nvPr/>
        </p:nvPicPr>
        <p:blipFill>
          <a:blip r:embed="rId7"/>
          <a:stretch>
            <a:fillRect/>
          </a:stretch>
        </p:blipFill>
        <p:spPr>
          <a:xfrm>
            <a:off x="6363724" y="4266280"/>
            <a:ext cx="2497712" cy="1621902"/>
          </a:xfrm>
          <a:prstGeom prst="rect">
            <a:avLst/>
          </a:prstGeom>
        </p:spPr>
      </p:pic>
      <p:pic>
        <p:nvPicPr>
          <p:cNvPr id="10" name="Picture 9"/>
          <p:cNvPicPr>
            <a:picLocks noChangeAspect="1"/>
          </p:cNvPicPr>
          <p:nvPr/>
        </p:nvPicPr>
        <p:blipFill>
          <a:blip r:embed="rId8"/>
          <a:stretch>
            <a:fillRect/>
          </a:stretch>
        </p:blipFill>
        <p:spPr>
          <a:xfrm>
            <a:off x="8966516" y="4266280"/>
            <a:ext cx="2324939" cy="1621902"/>
          </a:xfrm>
          <a:prstGeom prst="rect">
            <a:avLst/>
          </a:prstGeom>
        </p:spPr>
      </p:pic>
      <p:sp>
        <p:nvSpPr>
          <p:cNvPr id="11" name="TextBox 10"/>
          <p:cNvSpPr txBox="1"/>
          <p:nvPr/>
        </p:nvSpPr>
        <p:spPr>
          <a:xfrm>
            <a:off x="4180463" y="1381881"/>
            <a:ext cx="2092037" cy="369332"/>
          </a:xfrm>
          <a:prstGeom prst="rect">
            <a:avLst/>
          </a:prstGeom>
          <a:noFill/>
        </p:spPr>
        <p:txBody>
          <a:bodyPr wrap="square" rtlCol="0">
            <a:spAutoFit/>
          </a:bodyPr>
          <a:lstStyle/>
          <a:p>
            <a:r>
              <a:rPr lang="en-US" dirty="0"/>
              <a:t>(PSNR/SSIM)</a:t>
            </a:r>
          </a:p>
        </p:txBody>
      </p:sp>
      <p:sp>
        <p:nvSpPr>
          <p:cNvPr id="12" name="TextBox 11"/>
          <p:cNvSpPr txBox="1"/>
          <p:nvPr/>
        </p:nvSpPr>
        <p:spPr>
          <a:xfrm>
            <a:off x="6769399" y="1381881"/>
            <a:ext cx="2092037" cy="369332"/>
          </a:xfrm>
          <a:prstGeom prst="rect">
            <a:avLst/>
          </a:prstGeom>
          <a:noFill/>
        </p:spPr>
        <p:txBody>
          <a:bodyPr wrap="square" rtlCol="0">
            <a:spAutoFit/>
          </a:bodyPr>
          <a:lstStyle/>
          <a:p>
            <a:r>
              <a:rPr lang="en-US" dirty="0"/>
              <a:t>(26.88dB/0.8403)</a:t>
            </a:r>
          </a:p>
        </p:txBody>
      </p:sp>
      <p:sp>
        <p:nvSpPr>
          <p:cNvPr id="13" name="TextBox 12"/>
          <p:cNvSpPr txBox="1"/>
          <p:nvPr/>
        </p:nvSpPr>
        <p:spPr>
          <a:xfrm>
            <a:off x="9199418" y="1381881"/>
            <a:ext cx="2092037" cy="369332"/>
          </a:xfrm>
          <a:prstGeom prst="rect">
            <a:avLst/>
          </a:prstGeom>
          <a:noFill/>
        </p:spPr>
        <p:txBody>
          <a:bodyPr wrap="square" rtlCol="0">
            <a:spAutoFit/>
          </a:bodyPr>
          <a:lstStyle/>
          <a:p>
            <a:r>
              <a:rPr lang="en-US" dirty="0"/>
              <a:t>(29.50dB/0.8946)</a:t>
            </a:r>
          </a:p>
        </p:txBody>
      </p:sp>
      <p:sp>
        <p:nvSpPr>
          <p:cNvPr id="14" name="TextBox 13"/>
          <p:cNvSpPr txBox="1"/>
          <p:nvPr/>
        </p:nvSpPr>
        <p:spPr>
          <a:xfrm>
            <a:off x="3970624" y="6074254"/>
            <a:ext cx="2092037" cy="369332"/>
          </a:xfrm>
          <a:prstGeom prst="rect">
            <a:avLst/>
          </a:prstGeom>
          <a:noFill/>
        </p:spPr>
        <p:txBody>
          <a:bodyPr wrap="square" rtlCol="0">
            <a:spAutoFit/>
          </a:bodyPr>
          <a:lstStyle/>
          <a:p>
            <a:r>
              <a:rPr lang="en-US" dirty="0"/>
              <a:t>(30.76dB/0.9140)</a:t>
            </a:r>
          </a:p>
        </p:txBody>
      </p:sp>
      <p:sp>
        <p:nvSpPr>
          <p:cNvPr id="15" name="TextBox 14"/>
          <p:cNvSpPr txBox="1"/>
          <p:nvPr/>
        </p:nvSpPr>
        <p:spPr>
          <a:xfrm>
            <a:off x="6585020" y="6076591"/>
            <a:ext cx="2092037" cy="369332"/>
          </a:xfrm>
          <a:prstGeom prst="rect">
            <a:avLst/>
          </a:prstGeom>
          <a:noFill/>
        </p:spPr>
        <p:txBody>
          <a:bodyPr wrap="square" rtlCol="0">
            <a:spAutoFit/>
          </a:bodyPr>
          <a:lstStyle/>
          <a:p>
            <a:r>
              <a:rPr lang="en-US" dirty="0"/>
              <a:t>(32.37dB/0.9298)</a:t>
            </a:r>
          </a:p>
        </p:txBody>
      </p:sp>
      <p:sp>
        <p:nvSpPr>
          <p:cNvPr id="16" name="TextBox 15"/>
          <p:cNvSpPr txBox="1"/>
          <p:nvPr/>
        </p:nvSpPr>
        <p:spPr>
          <a:xfrm>
            <a:off x="9082966" y="6074254"/>
            <a:ext cx="2092037" cy="369332"/>
          </a:xfrm>
          <a:prstGeom prst="rect">
            <a:avLst/>
          </a:prstGeom>
          <a:noFill/>
        </p:spPr>
        <p:txBody>
          <a:bodyPr wrap="square" rtlCol="0">
            <a:spAutoFit/>
          </a:bodyPr>
          <a:lstStyle/>
          <a:p>
            <a:r>
              <a:rPr lang="en-US" dirty="0"/>
              <a:t>(31.91dB/0.9255)</a:t>
            </a:r>
          </a:p>
        </p:txBody>
      </p:sp>
    </p:spTree>
    <p:extLst>
      <p:ext uri="{BB962C8B-B14F-4D97-AF65-F5344CB8AC3E}">
        <p14:creationId xmlns:p14="http://schemas.microsoft.com/office/powerpoint/2010/main" val="39844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Results</a:t>
            </a:r>
          </a:p>
        </p:txBody>
      </p:sp>
      <p:graphicFrame>
        <p:nvGraphicFramePr>
          <p:cNvPr id="8" name="Table 7"/>
          <p:cNvGraphicFramePr>
            <a:graphicFrameLocks noGrp="1"/>
          </p:cNvGraphicFramePr>
          <p:nvPr>
            <p:extLst>
              <p:ext uri="{D42A27DB-BD31-4B8C-83A1-F6EECF244321}">
                <p14:modId xmlns:p14="http://schemas.microsoft.com/office/powerpoint/2010/main" val="1282834148"/>
              </p:ext>
            </p:extLst>
          </p:nvPr>
        </p:nvGraphicFramePr>
        <p:xfrm>
          <a:off x="1104900" y="1537853"/>
          <a:ext cx="9980682" cy="4955540"/>
        </p:xfrm>
        <a:graphic>
          <a:graphicData uri="http://schemas.openxmlformats.org/drawingml/2006/table">
            <a:tbl>
              <a:tblPr firstRow="1" firstCol="1" bandRow="1">
                <a:tableStyleId>{00A15C55-8517-42AA-B614-E9B94910E393}</a:tableStyleId>
              </a:tblPr>
              <a:tblGrid>
                <a:gridCol w="4990341">
                  <a:extLst>
                    <a:ext uri="{9D8B030D-6E8A-4147-A177-3AD203B41FA5}">
                      <a16:colId xmlns:a16="http://schemas.microsoft.com/office/drawing/2014/main" val="1899102746"/>
                    </a:ext>
                  </a:extLst>
                </a:gridCol>
                <a:gridCol w="4990341">
                  <a:extLst>
                    <a:ext uri="{9D8B030D-6E8A-4147-A177-3AD203B41FA5}">
                      <a16:colId xmlns:a16="http://schemas.microsoft.com/office/drawing/2014/main" val="3185979497"/>
                    </a:ext>
                  </a:extLst>
                </a:gridCol>
              </a:tblGrid>
              <a:tr h="459971">
                <a:tc>
                  <a:txBody>
                    <a:bodyPr/>
                    <a:lstStyle/>
                    <a:p>
                      <a:pPr marL="0" marR="0" algn="ctr">
                        <a:lnSpc>
                          <a:spcPct val="107000"/>
                        </a:lnSpc>
                        <a:spcBef>
                          <a:spcPts val="0"/>
                        </a:spcBef>
                        <a:spcAft>
                          <a:spcPts val="0"/>
                        </a:spcAft>
                      </a:pPr>
                      <a:r>
                        <a:rPr lang="en-US" sz="3200">
                          <a:effectLst/>
                        </a:rPr>
                        <a:t>Methods</a:t>
                      </a:r>
                      <a:endParaRPr lang="en-US" sz="3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Parameters</a:t>
                      </a:r>
                      <a:endParaRPr lang="en-US" sz="3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862743939"/>
                  </a:ext>
                </a:extLst>
              </a:tr>
              <a:tr h="459971">
                <a:tc>
                  <a:txBody>
                    <a:bodyPr/>
                    <a:lstStyle/>
                    <a:p>
                      <a:pPr marL="0" marR="0" algn="ctr">
                        <a:lnSpc>
                          <a:spcPct val="107000"/>
                        </a:lnSpc>
                        <a:spcBef>
                          <a:spcPts val="0"/>
                        </a:spcBef>
                        <a:spcAft>
                          <a:spcPts val="0"/>
                        </a:spcAft>
                      </a:pPr>
                      <a:r>
                        <a:rPr lang="en-US" sz="3200" b="0">
                          <a:effectLst/>
                        </a:rPr>
                        <a:t>SRCNN</a:t>
                      </a:r>
                      <a:endParaRPr lang="en-US" sz="3200" b="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57K</a:t>
                      </a:r>
                      <a:endParaRPr lang="en-US" sz="3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132635675"/>
                  </a:ext>
                </a:extLst>
              </a:tr>
              <a:tr h="459971">
                <a:tc>
                  <a:txBody>
                    <a:bodyPr/>
                    <a:lstStyle/>
                    <a:p>
                      <a:pPr marL="0" marR="0" algn="ctr">
                        <a:lnSpc>
                          <a:spcPct val="107000"/>
                        </a:lnSpc>
                        <a:spcBef>
                          <a:spcPts val="0"/>
                        </a:spcBef>
                        <a:spcAft>
                          <a:spcPts val="0"/>
                        </a:spcAft>
                      </a:pPr>
                      <a:r>
                        <a:rPr lang="en-US" sz="3200" b="0" dirty="0">
                          <a:effectLst/>
                        </a:rPr>
                        <a:t>EDSR</a:t>
                      </a:r>
                      <a:endParaRPr lang="en-US" sz="32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43.1M</a:t>
                      </a:r>
                      <a:endParaRPr lang="en-US" sz="3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726731332"/>
                  </a:ext>
                </a:extLst>
              </a:tr>
              <a:tr h="459971">
                <a:tc>
                  <a:txBody>
                    <a:bodyPr/>
                    <a:lstStyle/>
                    <a:p>
                      <a:pPr marL="0" marR="0" algn="ctr">
                        <a:lnSpc>
                          <a:spcPct val="107000"/>
                        </a:lnSpc>
                        <a:spcBef>
                          <a:spcPts val="0"/>
                        </a:spcBef>
                        <a:spcAft>
                          <a:spcPts val="0"/>
                        </a:spcAft>
                      </a:pPr>
                      <a:r>
                        <a:rPr lang="en-US" sz="3200" b="0">
                          <a:effectLst/>
                        </a:rPr>
                        <a:t>RDN</a:t>
                      </a:r>
                      <a:endParaRPr lang="en-US" sz="3200" b="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22.3M</a:t>
                      </a:r>
                      <a:endParaRPr lang="en-US" sz="3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199550516"/>
                  </a:ext>
                </a:extLst>
              </a:tr>
              <a:tr h="459971">
                <a:tc>
                  <a:txBody>
                    <a:bodyPr/>
                    <a:lstStyle/>
                    <a:p>
                      <a:pPr marL="0" marR="0" algn="ctr">
                        <a:lnSpc>
                          <a:spcPct val="107000"/>
                        </a:lnSpc>
                        <a:spcBef>
                          <a:spcPts val="0"/>
                        </a:spcBef>
                        <a:spcAft>
                          <a:spcPts val="0"/>
                        </a:spcAft>
                      </a:pPr>
                      <a:r>
                        <a:rPr lang="en-US" sz="3200" b="0" dirty="0">
                          <a:effectLst/>
                        </a:rPr>
                        <a:t>RCAN</a:t>
                      </a:r>
                      <a:endParaRPr lang="en-US" sz="32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15.6M</a:t>
                      </a:r>
                      <a:endParaRPr lang="en-US" sz="3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106911098"/>
                  </a:ext>
                </a:extLst>
              </a:tr>
              <a:tr h="459971">
                <a:tc>
                  <a:txBody>
                    <a:bodyPr/>
                    <a:lstStyle/>
                    <a:p>
                      <a:pPr marL="0" marR="0" algn="ctr">
                        <a:lnSpc>
                          <a:spcPct val="107000"/>
                        </a:lnSpc>
                        <a:spcBef>
                          <a:spcPts val="0"/>
                        </a:spcBef>
                        <a:spcAft>
                          <a:spcPts val="0"/>
                        </a:spcAft>
                      </a:pPr>
                      <a:r>
                        <a:rPr lang="en-US" sz="3200" b="0" dirty="0">
                          <a:effectLst/>
                        </a:rPr>
                        <a:t>MSAN</a:t>
                      </a:r>
                      <a:endParaRPr lang="en-US" sz="32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1827K</a:t>
                      </a:r>
                      <a:endParaRPr lang="en-US" sz="3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775200594"/>
                  </a:ext>
                </a:extLst>
              </a:tr>
              <a:tr h="459971">
                <a:tc>
                  <a:txBody>
                    <a:bodyPr/>
                    <a:lstStyle/>
                    <a:p>
                      <a:pPr marL="0" marR="0" algn="ctr">
                        <a:lnSpc>
                          <a:spcPct val="107000"/>
                        </a:lnSpc>
                        <a:spcBef>
                          <a:spcPts val="0"/>
                        </a:spcBef>
                        <a:spcAft>
                          <a:spcPts val="0"/>
                        </a:spcAft>
                      </a:pPr>
                      <a:r>
                        <a:rPr lang="en-US" sz="3200" b="0" dirty="0">
                          <a:effectLst/>
                        </a:rPr>
                        <a:t>MSAN-X</a:t>
                      </a:r>
                      <a:endParaRPr lang="en-US" sz="32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1018K</a:t>
                      </a:r>
                      <a:endParaRPr lang="en-US" sz="3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578711304"/>
                  </a:ext>
                </a:extLst>
              </a:tr>
              <a:tr h="459971">
                <a:tc>
                  <a:txBody>
                    <a:bodyPr/>
                    <a:lstStyle/>
                    <a:p>
                      <a:pPr marL="0" marR="0" algn="ctr">
                        <a:lnSpc>
                          <a:spcPct val="107000"/>
                        </a:lnSpc>
                        <a:spcBef>
                          <a:spcPts val="0"/>
                        </a:spcBef>
                        <a:spcAft>
                          <a:spcPts val="0"/>
                        </a:spcAft>
                      </a:pPr>
                      <a:r>
                        <a:rPr lang="en-US" sz="3200" b="0">
                          <a:effectLst/>
                        </a:rPr>
                        <a:t>SR-ILLNN</a:t>
                      </a:r>
                      <a:endParaRPr lang="en-US" sz="3200" b="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439K</a:t>
                      </a:r>
                      <a:endParaRPr lang="en-US" sz="3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698937513"/>
                  </a:ext>
                </a:extLst>
              </a:tr>
              <a:tr h="459971">
                <a:tc>
                  <a:txBody>
                    <a:bodyPr/>
                    <a:lstStyle/>
                    <a:p>
                      <a:pPr marL="0" marR="0" algn="ctr">
                        <a:lnSpc>
                          <a:spcPct val="107000"/>
                        </a:lnSpc>
                        <a:spcBef>
                          <a:spcPts val="0"/>
                        </a:spcBef>
                        <a:spcAft>
                          <a:spcPts val="0"/>
                        </a:spcAft>
                      </a:pPr>
                      <a:r>
                        <a:rPr lang="en-US" sz="3200" b="0" dirty="0">
                          <a:effectLst/>
                        </a:rPr>
                        <a:t>SR-SLNN</a:t>
                      </a:r>
                      <a:endParaRPr lang="en-US" sz="32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262K</a:t>
                      </a:r>
                      <a:endParaRPr lang="en-US" sz="3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32871250"/>
                  </a:ext>
                </a:extLst>
              </a:tr>
              <a:tr h="459971">
                <a:tc>
                  <a:txBody>
                    <a:bodyPr/>
                    <a:lstStyle/>
                    <a:p>
                      <a:pPr marL="0" marR="0" algn="ctr">
                        <a:lnSpc>
                          <a:spcPct val="107000"/>
                        </a:lnSpc>
                        <a:spcBef>
                          <a:spcPts val="0"/>
                        </a:spcBef>
                        <a:spcAft>
                          <a:spcPts val="0"/>
                        </a:spcAft>
                      </a:pPr>
                      <a:r>
                        <a:rPr lang="en-US" sz="3200" b="0" dirty="0">
                          <a:effectLst/>
                        </a:rPr>
                        <a:t>SLWRS</a:t>
                      </a:r>
                      <a:endParaRPr lang="en-US" sz="32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140K</a:t>
                      </a:r>
                      <a:endParaRPr lang="en-US" sz="3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466591348"/>
                  </a:ext>
                </a:extLst>
              </a:tr>
            </a:tbl>
          </a:graphicData>
        </a:graphic>
      </p:graphicFrame>
      <p:sp>
        <p:nvSpPr>
          <p:cNvPr id="9" name="Rectangle 1"/>
          <p:cNvSpPr>
            <a:spLocks noChangeArrowheads="1"/>
          </p:cNvSpPr>
          <p:nvPr/>
        </p:nvSpPr>
        <p:spPr bwMode="auto">
          <a:xfrm>
            <a:off x="3220429" y="2986578"/>
            <a:ext cx="12098945" cy="459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38884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4"/>
            <a:ext cx="8825657" cy="1915647"/>
          </a:xfrm>
        </p:spPr>
        <p:txBody>
          <a:bodyPr/>
          <a:lstStyle/>
          <a:p>
            <a:r>
              <a:rPr lang="en-US" dirty="0"/>
              <a:t>Measures of Quality image</a:t>
            </a:r>
          </a:p>
        </p:txBody>
      </p:sp>
    </p:spTree>
    <p:extLst>
      <p:ext uri="{BB962C8B-B14F-4D97-AF65-F5344CB8AC3E}">
        <p14:creationId xmlns:p14="http://schemas.microsoft.com/office/powerpoint/2010/main" val="1625936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88BBE-3B69-41AA-9A33-18ABEAB7E738}"/>
              </a:ext>
            </a:extLst>
          </p:cNvPr>
          <p:cNvSpPr>
            <a:spLocks noGrp="1"/>
          </p:cNvSpPr>
          <p:nvPr>
            <p:ph type="title"/>
          </p:nvPr>
        </p:nvSpPr>
        <p:spPr>
          <a:xfrm>
            <a:off x="1105659" y="0"/>
            <a:ext cx="9980682" cy="1096962"/>
          </a:xfrm>
        </p:spPr>
        <p:txBody>
          <a:bodyPr/>
          <a:lstStyle/>
          <a:p>
            <a:r>
              <a:rPr lang="en-US" dirty="0"/>
              <a:t>Measures of Quality image</a:t>
            </a:r>
          </a:p>
        </p:txBody>
      </p:sp>
      <p:graphicFrame>
        <p:nvGraphicFramePr>
          <p:cNvPr id="7" name="Diagram 6">
            <a:extLst>
              <a:ext uri="{FF2B5EF4-FFF2-40B4-BE49-F238E27FC236}">
                <a16:creationId xmlns:a16="http://schemas.microsoft.com/office/drawing/2014/main" id="{72861C06-E959-442B-A254-94C35AD62E39}"/>
              </a:ext>
            </a:extLst>
          </p:cNvPr>
          <p:cNvGraphicFramePr/>
          <p:nvPr/>
        </p:nvGraphicFramePr>
        <p:xfrm>
          <a:off x="2032000" y="1096962"/>
          <a:ext cx="8128000" cy="49599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41556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7C2E8-9E6A-47DE-B406-8CEDBA9465A6}"/>
              </a:ext>
            </a:extLst>
          </p:cNvPr>
          <p:cNvSpPr>
            <a:spLocks noGrp="1"/>
          </p:cNvSpPr>
          <p:nvPr>
            <p:ph type="title"/>
          </p:nvPr>
        </p:nvSpPr>
        <p:spPr/>
        <p:txBody>
          <a:bodyPr/>
          <a:lstStyle/>
          <a:p>
            <a:r>
              <a:rPr lang="en-US" sz="2800" dirty="0"/>
              <a:t>Subjective methods</a:t>
            </a:r>
            <a:endParaRPr lang="en-US" dirty="0"/>
          </a:p>
        </p:txBody>
      </p:sp>
      <p:sp>
        <p:nvSpPr>
          <p:cNvPr id="3" name="Content Placeholder 2">
            <a:extLst>
              <a:ext uri="{FF2B5EF4-FFF2-40B4-BE49-F238E27FC236}">
                <a16:creationId xmlns:a16="http://schemas.microsoft.com/office/drawing/2014/main" id="{4A1FE95F-95A6-4481-B95D-ADAE9EDEBD45}"/>
              </a:ext>
            </a:extLst>
          </p:cNvPr>
          <p:cNvSpPr>
            <a:spLocks noGrp="1"/>
          </p:cNvSpPr>
          <p:nvPr>
            <p:ph idx="1"/>
          </p:nvPr>
        </p:nvSpPr>
        <p:spPr/>
        <p:txBody>
          <a:bodyPr>
            <a:normAutofit/>
          </a:bodyPr>
          <a:lstStyle/>
          <a:p>
            <a:r>
              <a:rPr lang="en-US" sz="2800" dirty="0"/>
              <a:t>In subjective testing a group of people are asked to give their opinion about the quality of each image. </a:t>
            </a:r>
          </a:p>
          <a:p>
            <a:r>
              <a:rPr lang="en-US" sz="2800" dirty="0"/>
              <a:t>Types:</a:t>
            </a:r>
          </a:p>
          <a:p>
            <a:pPr marL="914400" lvl="2" indent="-457200">
              <a:spcBef>
                <a:spcPts val="1800"/>
              </a:spcBef>
              <a:buFont typeface="Wingdings" panose="05000000000000000000" pitchFamily="2" charset="2"/>
              <a:buChar char="Ø"/>
            </a:pPr>
            <a:r>
              <a:rPr lang="en-US" sz="2600" dirty="0"/>
              <a:t>Mean opinion score (MOS)</a:t>
            </a:r>
          </a:p>
          <a:p>
            <a:pPr marL="914400" lvl="2" indent="-457200">
              <a:spcBef>
                <a:spcPts val="1800"/>
              </a:spcBef>
              <a:buFont typeface="Wingdings" panose="05000000000000000000" pitchFamily="2" charset="2"/>
              <a:buChar char="Ø"/>
            </a:pPr>
            <a:r>
              <a:rPr lang="en-US" sz="2800" dirty="0"/>
              <a:t>Ordering by force-choice pair-wise comparison </a:t>
            </a:r>
          </a:p>
          <a:p>
            <a:pPr marL="0" indent="0">
              <a:buNone/>
            </a:pPr>
            <a:r>
              <a:rPr lang="en-US" sz="2400" dirty="0"/>
              <a:t/>
            </a:r>
            <a:br>
              <a:rPr lang="en-US" sz="2400" dirty="0"/>
            </a:br>
            <a:endParaRPr lang="en-US" sz="2400" dirty="0"/>
          </a:p>
          <a:p>
            <a:endParaRPr lang="en-US" sz="2800" dirty="0"/>
          </a:p>
          <a:p>
            <a:endParaRPr lang="en-US" sz="2800" dirty="0"/>
          </a:p>
        </p:txBody>
      </p:sp>
    </p:spTree>
    <p:extLst>
      <p:ext uri="{BB962C8B-B14F-4D97-AF65-F5344CB8AC3E}">
        <p14:creationId xmlns:p14="http://schemas.microsoft.com/office/powerpoint/2010/main" val="2265690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Objective methods </a:t>
            </a:r>
            <a:endParaRPr lang="en-US" dirty="0">
              <a:solidFill>
                <a:schemeClr val="tx1"/>
              </a:solidFill>
            </a:endParaRPr>
          </a:p>
        </p:txBody>
      </p:sp>
      <p:sp>
        <p:nvSpPr>
          <p:cNvPr id="3" name="Content Placeholder 2"/>
          <p:cNvSpPr>
            <a:spLocks noGrp="1"/>
          </p:cNvSpPr>
          <p:nvPr>
            <p:ph idx="1"/>
          </p:nvPr>
        </p:nvSpPr>
        <p:spPr/>
        <p:txBody>
          <a:bodyPr>
            <a:normAutofit/>
          </a:bodyPr>
          <a:lstStyle/>
          <a:p>
            <a:r>
              <a:rPr lang="en-US" sz="2800" dirty="0"/>
              <a:t>The No reference metrics focus on the assessment of the quality of a test image only. No reference image is used in this method.</a:t>
            </a:r>
          </a:p>
          <a:p>
            <a:r>
              <a:rPr lang="en-US" sz="2800" dirty="0"/>
              <a:t>The Full reference approaches focus on the assessment of the quality of a test image in comparison with a reference image.</a:t>
            </a:r>
          </a:p>
        </p:txBody>
      </p:sp>
    </p:spTree>
    <p:extLst>
      <p:ext uri="{BB962C8B-B14F-4D97-AF65-F5344CB8AC3E}">
        <p14:creationId xmlns:p14="http://schemas.microsoft.com/office/powerpoint/2010/main" val="685242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AC709-60C4-4748-99D9-116B15183844}"/>
              </a:ext>
            </a:extLst>
          </p:cNvPr>
          <p:cNvSpPr>
            <a:spLocks noGrp="1"/>
          </p:cNvSpPr>
          <p:nvPr>
            <p:ph type="title"/>
          </p:nvPr>
        </p:nvSpPr>
        <p:spPr>
          <a:xfrm>
            <a:off x="1104900" y="76200"/>
            <a:ext cx="9980682" cy="1096962"/>
          </a:xfrm>
        </p:spPr>
        <p:txBody>
          <a:bodyPr anchor="b">
            <a:normAutofit/>
          </a:bodyPr>
          <a:lstStyle/>
          <a:p>
            <a:r>
              <a:rPr lang="en-US" b="1" i="0">
                <a:effectLst/>
              </a:rPr>
              <a:t>MSE (Mean Square Error)</a:t>
            </a:r>
            <a:endParaRPr lang="en-US"/>
          </a:p>
        </p:txBody>
      </p:sp>
      <p:sp>
        <p:nvSpPr>
          <p:cNvPr id="3" name="Content Placeholder 2">
            <a:extLst>
              <a:ext uri="{FF2B5EF4-FFF2-40B4-BE49-F238E27FC236}">
                <a16:creationId xmlns:a16="http://schemas.microsoft.com/office/drawing/2014/main" id="{5FE599BB-D679-4257-ABF6-B7189725451E}"/>
              </a:ext>
            </a:extLst>
          </p:cNvPr>
          <p:cNvSpPr>
            <a:spLocks noGrp="1"/>
          </p:cNvSpPr>
          <p:nvPr>
            <p:ph type="body" sz="half" idx="2"/>
          </p:nvPr>
        </p:nvSpPr>
        <p:spPr>
          <a:xfrm>
            <a:off x="1104899" y="1600200"/>
            <a:ext cx="9980681" cy="4572000"/>
          </a:xfrm>
        </p:spPr>
        <p:txBody>
          <a:bodyPr>
            <a:normAutofit/>
          </a:bodyPr>
          <a:lstStyle/>
          <a:p>
            <a:pPr marL="0" marR="0">
              <a:spcBef>
                <a:spcPts val="0"/>
              </a:spcBef>
              <a:spcAft>
                <a:spcPts val="0"/>
              </a:spcAft>
            </a:pPr>
            <a:r>
              <a:rPr lang="en-US" sz="2800" dirty="0"/>
              <a:t>The difference between the Pixel value of one image and the corresponding Pixel value of the other image.</a:t>
            </a:r>
          </a:p>
          <a:p>
            <a:pPr marL="0" marR="0">
              <a:spcBef>
                <a:spcPts val="0"/>
              </a:spcBef>
              <a:spcAft>
                <a:spcPts val="0"/>
              </a:spcAft>
            </a:pPr>
            <a:endParaRPr lang="en-US" dirty="0">
              <a:effectLst/>
            </a:endParaRPr>
          </a:p>
          <a:p>
            <a:pPr>
              <a:spcBef>
                <a:spcPts val="0"/>
              </a:spcBef>
            </a:pPr>
            <a:r>
              <a:rPr lang="en-US" sz="2800" dirty="0"/>
              <a:t>The MSE measures the average of the square of the errors</a:t>
            </a:r>
          </a:p>
          <a:p>
            <a:pPr marL="0" marR="0">
              <a:spcBef>
                <a:spcPts val="0"/>
              </a:spcBef>
              <a:spcAft>
                <a:spcPts val="0"/>
              </a:spcAft>
            </a:pPr>
            <a:endParaRPr lang="en-US" dirty="0">
              <a:effectLst/>
            </a:endParaRPr>
          </a:p>
          <a:p>
            <a:r>
              <a:rPr lang="pt-BR" dirty="0"/>
              <a:t/>
            </a:r>
            <a:br>
              <a:rPr lang="pt-BR" dirty="0"/>
            </a:br>
            <a:endParaRPr lang="en-US" dirty="0"/>
          </a:p>
        </p:txBody>
      </p:sp>
      <p:pic>
        <p:nvPicPr>
          <p:cNvPr id="6" name="Picture 5" descr="A picture containing text, watch, gauge&#10;&#10;Description automatically generated">
            <a:extLst>
              <a:ext uri="{FF2B5EF4-FFF2-40B4-BE49-F238E27FC236}">
                <a16:creationId xmlns:a16="http://schemas.microsoft.com/office/drawing/2014/main" id="{FB57267C-6BF5-485F-801E-FF71CBE2CC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7703" y="3886200"/>
            <a:ext cx="4900369" cy="858129"/>
          </a:xfrm>
          <a:prstGeom prst="rect">
            <a:avLst/>
          </a:prstGeom>
        </p:spPr>
      </p:pic>
    </p:spTree>
    <p:extLst>
      <p:ext uri="{BB962C8B-B14F-4D97-AF65-F5344CB8AC3E}">
        <p14:creationId xmlns:p14="http://schemas.microsoft.com/office/powerpoint/2010/main" val="897229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67A80-5C8C-4ABC-9411-6669A9604713}"/>
              </a:ext>
            </a:extLst>
          </p:cNvPr>
          <p:cNvSpPr>
            <a:spLocks noGrp="1"/>
          </p:cNvSpPr>
          <p:nvPr>
            <p:ph type="title"/>
          </p:nvPr>
        </p:nvSpPr>
        <p:spPr/>
        <p:txBody>
          <a:bodyPr/>
          <a:lstStyle/>
          <a:p>
            <a:r>
              <a:rPr lang="en-US" sz="3200" b="1" dirty="0">
                <a:solidFill>
                  <a:schemeClr val="tx1"/>
                </a:solidFill>
                <a:effectLst/>
                <a:latin typeface="Verdana" panose="020B0604030504040204" pitchFamily="34" charset="0"/>
                <a:ea typeface="Times New Roman" panose="02020603050405020304" pitchFamily="18" charset="0"/>
              </a:rPr>
              <a:t>PSNR (Peak Signal to Noise Ratio)</a:t>
            </a:r>
            <a:r>
              <a:rPr lang="en-US" sz="1800" dirty="0">
                <a:effectLst/>
                <a:latin typeface="Times New Roman" panose="02020603050405020304" pitchFamily="18" charset="0"/>
                <a:ea typeface="Times New Roman" panose="02020603050405020304" pitchFamily="18" charset="0"/>
              </a:rPr>
              <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96DC6D68-FB26-46D2-8B24-BA2387FB5059}"/>
              </a:ext>
            </a:extLst>
          </p:cNvPr>
          <p:cNvSpPr>
            <a:spLocks noGrp="1"/>
          </p:cNvSpPr>
          <p:nvPr>
            <p:ph idx="1"/>
          </p:nvPr>
        </p:nvSpPr>
        <p:spPr/>
        <p:txBody>
          <a:bodyPr/>
          <a:lstStyle/>
          <a:p>
            <a:r>
              <a:rPr lang="en-US" sz="2800" dirty="0">
                <a:effectLst/>
                <a:latin typeface="Verdana" panose="020B0604030504040204" pitchFamily="34" charset="0"/>
                <a:ea typeface="Verdana" panose="020B0604030504040204" pitchFamily="34" charset="0"/>
              </a:rPr>
              <a:t>PSNR is used to calculate the ratio between the maximum possible signal power and the power of the distorting noise</a:t>
            </a:r>
            <a:endParaRPr lang="en-US" sz="2800" dirty="0"/>
          </a:p>
          <a:p>
            <a:endParaRPr lang="en-US" sz="2800" dirty="0">
              <a:effectLst/>
              <a:latin typeface="MathJax_Main"/>
              <a:ea typeface="Times New Roman" panose="02020603050405020304" pitchFamily="18" charset="0"/>
            </a:endParaRPr>
          </a:p>
          <a:p>
            <a:pPr marL="0" indent="0">
              <a:buNone/>
            </a:pPr>
            <a:r>
              <a:rPr lang="en-US" sz="2800" dirty="0">
                <a:effectLst/>
                <a:latin typeface="MathJax_Main"/>
                <a:ea typeface="Times New Roman" panose="02020603050405020304" pitchFamily="18" charset="0"/>
              </a:rPr>
              <a:t>            </a:t>
            </a:r>
            <a:endParaRPr lang="en-US" dirty="0"/>
          </a:p>
        </p:txBody>
      </p:sp>
      <p:pic>
        <p:nvPicPr>
          <p:cNvPr id="5" name="Picture 4" descr="A picture containing logo&#10;&#10;Description automatically generated">
            <a:extLst>
              <a:ext uri="{FF2B5EF4-FFF2-40B4-BE49-F238E27FC236}">
                <a16:creationId xmlns:a16="http://schemas.microsoft.com/office/drawing/2014/main" id="{D3E29DC4-FD9F-4E03-9D42-05399BEB88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9467" y="2677561"/>
            <a:ext cx="4550805" cy="766805"/>
          </a:xfrm>
          <a:prstGeom prst="rect">
            <a:avLst/>
          </a:prstGeom>
        </p:spPr>
      </p:pic>
      <p:pic>
        <p:nvPicPr>
          <p:cNvPr id="7" name="Picture 6" descr="A picture containing text, black, white, image&#10;&#10;Description automatically generated">
            <a:extLst>
              <a:ext uri="{FF2B5EF4-FFF2-40B4-BE49-F238E27FC236}">
                <a16:creationId xmlns:a16="http://schemas.microsoft.com/office/drawing/2014/main" id="{C2CBA506-0FDF-4B28-9810-9165A339BC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9656" y="3800780"/>
            <a:ext cx="1705213" cy="1914792"/>
          </a:xfrm>
          <a:prstGeom prst="rect">
            <a:avLst/>
          </a:prstGeom>
        </p:spPr>
      </p:pic>
      <p:pic>
        <p:nvPicPr>
          <p:cNvPr id="9" name="Picture 8" descr="Text&#10;&#10;Description automatically generated">
            <a:extLst>
              <a:ext uri="{FF2B5EF4-FFF2-40B4-BE49-F238E27FC236}">
                <a16:creationId xmlns:a16="http://schemas.microsoft.com/office/drawing/2014/main" id="{98F3C292-6220-4130-B3C7-5FD0F8120F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23111" y="3657885"/>
            <a:ext cx="1867161" cy="2057687"/>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708444601"/>
              </p:ext>
            </p:extLst>
          </p:nvPr>
        </p:nvGraphicFramePr>
        <p:xfrm>
          <a:off x="2014311" y="3274482"/>
          <a:ext cx="2637466" cy="2684571"/>
        </p:xfrm>
        <a:graphic>
          <a:graphicData uri="http://schemas.openxmlformats.org/drawingml/2006/table">
            <a:tbl>
              <a:tblPr firstRow="1" bandRow="1">
                <a:tableStyleId>{5C22544A-7EE6-4342-B048-85BDC9FD1C3A}</a:tableStyleId>
              </a:tblPr>
              <a:tblGrid>
                <a:gridCol w="1318733">
                  <a:extLst>
                    <a:ext uri="{9D8B030D-6E8A-4147-A177-3AD203B41FA5}">
                      <a16:colId xmlns:a16="http://schemas.microsoft.com/office/drawing/2014/main" val="3125753094"/>
                    </a:ext>
                  </a:extLst>
                </a:gridCol>
                <a:gridCol w="1318733">
                  <a:extLst>
                    <a:ext uri="{9D8B030D-6E8A-4147-A177-3AD203B41FA5}">
                      <a16:colId xmlns:a16="http://schemas.microsoft.com/office/drawing/2014/main" val="640421931"/>
                    </a:ext>
                  </a:extLst>
                </a:gridCol>
              </a:tblGrid>
              <a:tr h="894857">
                <a:tc>
                  <a:txBody>
                    <a:bodyPr/>
                    <a:lstStyle/>
                    <a:p>
                      <a:r>
                        <a:rPr lang="en-US" dirty="0"/>
                        <a:t>MSNR</a:t>
                      </a:r>
                    </a:p>
                  </a:txBody>
                  <a:tcPr/>
                </a:tc>
                <a:tc>
                  <a:txBody>
                    <a:bodyPr/>
                    <a:lstStyle/>
                    <a:p>
                      <a:r>
                        <a:rPr lang="en-US" dirty="0"/>
                        <a:t>PSNR</a:t>
                      </a:r>
                    </a:p>
                  </a:txBody>
                  <a:tcPr/>
                </a:tc>
                <a:extLst>
                  <a:ext uri="{0D108BD9-81ED-4DB2-BD59-A6C34878D82A}">
                    <a16:rowId xmlns:a16="http://schemas.microsoft.com/office/drawing/2014/main" val="4263791171"/>
                  </a:ext>
                </a:extLst>
              </a:tr>
              <a:tr h="894857">
                <a:tc>
                  <a:txBody>
                    <a:bodyPr/>
                    <a:lstStyle/>
                    <a:p>
                      <a:r>
                        <a:rPr lang="en-US" dirty="0"/>
                        <a:t>High</a:t>
                      </a:r>
                    </a:p>
                  </a:txBody>
                  <a:tcPr/>
                </a:tc>
                <a:tc>
                  <a:txBody>
                    <a:bodyPr/>
                    <a:lstStyle/>
                    <a:p>
                      <a:r>
                        <a:rPr lang="en-US" dirty="0"/>
                        <a:t>Low</a:t>
                      </a:r>
                    </a:p>
                  </a:txBody>
                  <a:tcPr/>
                </a:tc>
                <a:extLst>
                  <a:ext uri="{0D108BD9-81ED-4DB2-BD59-A6C34878D82A}">
                    <a16:rowId xmlns:a16="http://schemas.microsoft.com/office/drawing/2014/main" val="4153420170"/>
                  </a:ext>
                </a:extLst>
              </a:tr>
              <a:tr h="894857">
                <a:tc>
                  <a:txBody>
                    <a:bodyPr/>
                    <a:lstStyle/>
                    <a:p>
                      <a:r>
                        <a:rPr lang="en-US" dirty="0"/>
                        <a:t>0</a:t>
                      </a:r>
                    </a:p>
                  </a:txBody>
                  <a:tcPr/>
                </a:tc>
                <a:tc>
                  <a:txBody>
                    <a:bodyPr/>
                    <a:lstStyle/>
                    <a:p>
                      <a:r>
                        <a:rPr lang="en-US" dirty="0"/>
                        <a:t>High</a:t>
                      </a:r>
                    </a:p>
                  </a:txBody>
                  <a:tcPr/>
                </a:tc>
                <a:extLst>
                  <a:ext uri="{0D108BD9-81ED-4DB2-BD59-A6C34878D82A}">
                    <a16:rowId xmlns:a16="http://schemas.microsoft.com/office/drawing/2014/main" val="2247627048"/>
                  </a:ext>
                </a:extLst>
              </a:tr>
            </a:tbl>
          </a:graphicData>
        </a:graphic>
      </p:graphicFrame>
    </p:spTree>
    <p:extLst>
      <p:ext uri="{BB962C8B-B14F-4D97-AF65-F5344CB8AC3E}">
        <p14:creationId xmlns:p14="http://schemas.microsoft.com/office/powerpoint/2010/main" val="5468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452A-0186-4F13-9CB0-24091814E36F}"/>
              </a:ext>
            </a:extLst>
          </p:cNvPr>
          <p:cNvSpPr>
            <a:spLocks noGrp="1"/>
          </p:cNvSpPr>
          <p:nvPr>
            <p:ph type="title"/>
          </p:nvPr>
        </p:nvSpPr>
        <p:spPr/>
        <p:txBody>
          <a:bodyPr/>
          <a:lstStyle/>
          <a:p>
            <a:r>
              <a:rPr lang="en-US" sz="3600" b="1" i="0" dirty="0">
                <a:solidFill>
                  <a:schemeClr val="tx1"/>
                </a:solidFill>
                <a:effectLst/>
                <a:latin typeface="Verdana" panose="020B0604030504040204" pitchFamily="34" charset="0"/>
              </a:rPr>
              <a:t>Structure Similarity Index Method (SSIM)</a:t>
            </a:r>
            <a:endParaRPr lang="en-US" sz="3600" dirty="0">
              <a:solidFill>
                <a:schemeClr val="tx1"/>
              </a:solidFill>
            </a:endParaRPr>
          </a:p>
        </p:txBody>
      </p:sp>
      <p:sp>
        <p:nvSpPr>
          <p:cNvPr id="3" name="Content Placeholder 2">
            <a:extLst>
              <a:ext uri="{FF2B5EF4-FFF2-40B4-BE49-F238E27FC236}">
                <a16:creationId xmlns:a16="http://schemas.microsoft.com/office/drawing/2014/main" id="{DD609411-9D16-4F6E-8E15-872FC29C389E}"/>
              </a:ext>
            </a:extLst>
          </p:cNvPr>
          <p:cNvSpPr>
            <a:spLocks noGrp="1"/>
          </p:cNvSpPr>
          <p:nvPr>
            <p:ph idx="1"/>
          </p:nvPr>
        </p:nvSpPr>
        <p:spPr/>
        <p:txBody>
          <a:bodyPr>
            <a:normAutofit/>
          </a:bodyPr>
          <a:lstStyle/>
          <a:p>
            <a:r>
              <a:rPr lang="en-US" b="0" i="0" dirty="0">
                <a:effectLst/>
                <a:latin typeface="Verdana" panose="020B0604030504040204" pitchFamily="34" charset="0"/>
              </a:rPr>
              <a:t>It measures the similarity between two images.</a:t>
            </a:r>
          </a:p>
          <a:p>
            <a:r>
              <a:rPr lang="en-US" b="0" i="0" dirty="0">
                <a:effectLst/>
                <a:latin typeface="Verdana" panose="020B0604030504040204" pitchFamily="34" charset="0"/>
              </a:rPr>
              <a:t>Structural Similarity Index Method can be expressed through these three terms as:</a:t>
            </a:r>
            <a:endParaRPr lang="en-US" b="0" i="0" dirty="0">
              <a:solidFill>
                <a:srgbClr val="232323"/>
              </a:solidFill>
              <a:effectLst/>
              <a:latin typeface="Verdana" panose="020B0604030504040204" pitchFamily="34" charset="0"/>
            </a:endParaRPr>
          </a:p>
          <a:p>
            <a:r>
              <a:rPr lang="en-US" b="0" i="0" dirty="0">
                <a:effectLst/>
                <a:latin typeface="Verdana" panose="020B0604030504040204" pitchFamily="34" charset="0"/>
              </a:rPr>
              <a:t>l is the luminance (used to compare the brightness between two images)</a:t>
            </a:r>
          </a:p>
          <a:p>
            <a:r>
              <a:rPr lang="en-US" b="0" i="0" dirty="0">
                <a:effectLst/>
                <a:latin typeface="Verdana" panose="020B0604030504040204" pitchFamily="34" charset="0"/>
              </a:rPr>
              <a:t> c is the contrast (used to differ the ranges between the brightest and darkest region of two images)</a:t>
            </a:r>
          </a:p>
          <a:p>
            <a:r>
              <a:rPr lang="en-US" b="0" i="0" dirty="0">
                <a:effectLst/>
                <a:latin typeface="Verdana" panose="020B0604030504040204" pitchFamily="34" charset="0"/>
              </a:rPr>
              <a:t>s is the structure (used to compare the local luminance pattern between two images to find the similarity of the images) and α, β and γ are the positive constants.</a:t>
            </a:r>
          </a:p>
          <a:p>
            <a:endParaRPr lang="en-US" dirty="0"/>
          </a:p>
        </p:txBody>
      </p:sp>
    </p:spTree>
    <p:extLst>
      <p:ext uri="{BB962C8B-B14F-4D97-AF65-F5344CB8AC3E}">
        <p14:creationId xmlns:p14="http://schemas.microsoft.com/office/powerpoint/2010/main" val="86022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a:t>
            </a:r>
          </a:p>
        </p:txBody>
      </p:sp>
    </p:spTree>
    <p:extLst>
      <p:ext uri="{BB962C8B-B14F-4D97-AF65-F5344CB8AC3E}">
        <p14:creationId xmlns:p14="http://schemas.microsoft.com/office/powerpoint/2010/main" val="23031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14237-5B16-4D2F-A25D-661778E867AA}"/>
              </a:ext>
            </a:extLst>
          </p:cNvPr>
          <p:cNvSpPr>
            <a:spLocks noGrp="1"/>
          </p:cNvSpPr>
          <p:nvPr>
            <p:ph type="title"/>
          </p:nvPr>
        </p:nvSpPr>
        <p:spPr/>
        <p:txBody>
          <a:bodyPr/>
          <a:lstStyle/>
          <a:p>
            <a:r>
              <a:rPr lang="en-US" dirty="0"/>
              <a:t>SSIM</a:t>
            </a:r>
          </a:p>
        </p:txBody>
      </p:sp>
      <p:pic>
        <p:nvPicPr>
          <p:cNvPr id="5" name="Content Placeholder 4" descr="Diagram&#10;&#10;Description automatically generated">
            <a:extLst>
              <a:ext uri="{FF2B5EF4-FFF2-40B4-BE49-F238E27FC236}">
                <a16:creationId xmlns:a16="http://schemas.microsoft.com/office/drawing/2014/main" id="{E50025A6-033D-485D-9058-FDF05399200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55998" y="1700245"/>
            <a:ext cx="8678486" cy="3724795"/>
          </a:xfrm>
        </p:spPr>
      </p:pic>
      <p:pic>
        <p:nvPicPr>
          <p:cNvPr id="4" name="Picture 3">
            <a:extLst>
              <a:ext uri="{FF2B5EF4-FFF2-40B4-BE49-F238E27FC236}">
                <a16:creationId xmlns:a16="http://schemas.microsoft.com/office/drawing/2014/main" id="{11F781C6-AC3B-48FF-97E7-2AEFB9615496}"/>
              </a:ext>
            </a:extLst>
          </p:cNvPr>
          <p:cNvPicPr>
            <a:picLocks noChangeAspect="1"/>
          </p:cNvPicPr>
          <p:nvPr/>
        </p:nvPicPr>
        <p:blipFill>
          <a:blip r:embed="rId3"/>
          <a:stretch>
            <a:fillRect/>
          </a:stretch>
        </p:blipFill>
        <p:spPr>
          <a:xfrm>
            <a:off x="5484051" y="5314072"/>
            <a:ext cx="6203860" cy="872197"/>
          </a:xfrm>
          <a:prstGeom prst="rect">
            <a:avLst/>
          </a:prstGeom>
        </p:spPr>
      </p:pic>
    </p:spTree>
    <p:extLst>
      <p:ext uri="{BB962C8B-B14F-4D97-AF65-F5344CB8AC3E}">
        <p14:creationId xmlns:p14="http://schemas.microsoft.com/office/powerpoint/2010/main" val="103065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Tree>
    <p:extLst>
      <p:ext uri="{BB962C8B-B14F-4D97-AF65-F5344CB8AC3E}">
        <p14:creationId xmlns:p14="http://schemas.microsoft.com/office/powerpoint/2010/main" val="1841099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Methodology</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4901" y="1956903"/>
            <a:ext cx="9980681" cy="3765023"/>
          </a:xfrm>
          <a:prstGeom prst="rect">
            <a:avLst/>
          </a:prstGeom>
        </p:spPr>
      </p:pic>
    </p:spTree>
    <p:extLst>
      <p:ext uri="{BB962C8B-B14F-4D97-AF65-F5344CB8AC3E}">
        <p14:creationId xmlns:p14="http://schemas.microsoft.com/office/powerpoint/2010/main" val="624796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Datasets</a:t>
            </a:r>
          </a:p>
        </p:txBody>
      </p:sp>
    </p:spTree>
    <p:extLst>
      <p:ext uri="{BB962C8B-B14F-4D97-AF65-F5344CB8AC3E}">
        <p14:creationId xmlns:p14="http://schemas.microsoft.com/office/powerpoint/2010/main" val="3378857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87BB1-5DBC-4DCE-882D-58BCB72EBAB3}"/>
              </a:ext>
            </a:extLst>
          </p:cNvPr>
          <p:cNvSpPr>
            <a:spLocks noGrp="1"/>
          </p:cNvSpPr>
          <p:nvPr>
            <p:ph type="title"/>
          </p:nvPr>
        </p:nvSpPr>
        <p:spPr>
          <a:xfrm>
            <a:off x="1104900" y="0"/>
            <a:ext cx="9980682" cy="1096962"/>
          </a:xfrm>
        </p:spPr>
        <p:txBody>
          <a:bodyPr>
            <a:normAutofit/>
          </a:bodyPr>
          <a:lstStyle/>
          <a:p>
            <a:r>
              <a:rPr lang="en-US" sz="3600" dirty="0"/>
              <a:t>Datasets</a:t>
            </a:r>
          </a:p>
        </p:txBody>
      </p:sp>
      <p:graphicFrame>
        <p:nvGraphicFramePr>
          <p:cNvPr id="5" name="Table 4"/>
          <p:cNvGraphicFramePr>
            <a:graphicFrameLocks noGrp="1"/>
          </p:cNvGraphicFramePr>
          <p:nvPr>
            <p:extLst>
              <p:ext uri="{D42A27DB-BD31-4B8C-83A1-F6EECF244321}">
                <p14:modId xmlns:p14="http://schemas.microsoft.com/office/powerpoint/2010/main" val="2440380477"/>
              </p:ext>
            </p:extLst>
          </p:nvPr>
        </p:nvGraphicFramePr>
        <p:xfrm>
          <a:off x="1104900" y="1511164"/>
          <a:ext cx="9980682" cy="2347686"/>
        </p:xfrm>
        <a:graphic>
          <a:graphicData uri="http://schemas.openxmlformats.org/drawingml/2006/table">
            <a:tbl>
              <a:tblPr firstRow="1" bandRow="1">
                <a:tableStyleId>{5940675A-B579-460E-94D1-54222C63F5DA}</a:tableStyleId>
              </a:tblPr>
              <a:tblGrid>
                <a:gridCol w="3132769">
                  <a:extLst>
                    <a:ext uri="{9D8B030D-6E8A-4147-A177-3AD203B41FA5}">
                      <a16:colId xmlns:a16="http://schemas.microsoft.com/office/drawing/2014/main" val="1397491979"/>
                    </a:ext>
                  </a:extLst>
                </a:gridCol>
                <a:gridCol w="6847913">
                  <a:extLst>
                    <a:ext uri="{9D8B030D-6E8A-4147-A177-3AD203B41FA5}">
                      <a16:colId xmlns:a16="http://schemas.microsoft.com/office/drawing/2014/main" val="1363099421"/>
                    </a:ext>
                  </a:extLst>
                </a:gridCol>
              </a:tblGrid>
              <a:tr h="562533">
                <a:tc>
                  <a:txBody>
                    <a:bodyPr/>
                    <a:lstStyle/>
                    <a:p>
                      <a:r>
                        <a:rPr lang="en-US" sz="2800" b="1" kern="1200" dirty="0">
                          <a:solidFill>
                            <a:schemeClr val="bg2"/>
                          </a:solidFill>
                          <a:latin typeface="+mn-lt"/>
                          <a:ea typeface="+mn-ea"/>
                          <a:cs typeface="+mn-cs"/>
                        </a:rPr>
                        <a:t>Name</a:t>
                      </a:r>
                    </a:p>
                  </a:txBody>
                  <a:tcPr anchor="ctr">
                    <a:solidFill>
                      <a:schemeClr val="accent5"/>
                    </a:solidFill>
                  </a:tcPr>
                </a:tc>
                <a:tc>
                  <a:txBody>
                    <a:bodyPr/>
                    <a:lstStyle/>
                    <a:p>
                      <a:r>
                        <a:rPr lang="en-US" sz="2400" dirty="0"/>
                        <a:t>DIV2K</a:t>
                      </a:r>
                    </a:p>
                  </a:txBody>
                  <a:tcPr anchor="ctr"/>
                </a:tc>
                <a:extLst>
                  <a:ext uri="{0D108BD9-81ED-4DB2-BD59-A6C34878D82A}">
                    <a16:rowId xmlns:a16="http://schemas.microsoft.com/office/drawing/2014/main" val="1059570452"/>
                  </a:ext>
                </a:extLst>
              </a:tr>
              <a:tr h="732208">
                <a:tc>
                  <a:txBody>
                    <a:bodyPr/>
                    <a:lstStyle/>
                    <a:p>
                      <a:r>
                        <a:rPr lang="en-US" sz="2800" b="1" kern="1200" dirty="0">
                          <a:solidFill>
                            <a:schemeClr val="bg2"/>
                          </a:solidFill>
                          <a:latin typeface="+mn-lt"/>
                          <a:ea typeface="+mn-ea"/>
                          <a:cs typeface="+mn-cs"/>
                        </a:rPr>
                        <a:t>Structure</a:t>
                      </a:r>
                    </a:p>
                  </a:txBody>
                  <a:tcPr anchor="ctr">
                    <a:solidFill>
                      <a:schemeClr val="accent5"/>
                    </a:solidFill>
                  </a:tcPr>
                </a:tc>
                <a:tc>
                  <a:txBody>
                    <a:bodyPr/>
                    <a:lstStyle/>
                    <a:p>
                      <a:r>
                        <a:rPr lang="en-US" sz="2400" kern="1200" dirty="0">
                          <a:effectLst/>
                        </a:rPr>
                        <a:t>1000 images.</a:t>
                      </a:r>
                    </a:p>
                    <a:p>
                      <a:r>
                        <a:rPr lang="en-US" sz="2400" kern="1200" dirty="0">
                          <a:effectLst/>
                        </a:rPr>
                        <a:t>Extension:</a:t>
                      </a:r>
                      <a:r>
                        <a:rPr lang="en-US" sz="2400" kern="1200" baseline="0" dirty="0">
                          <a:effectLst/>
                        </a:rPr>
                        <a:t> .PNG</a:t>
                      </a:r>
                      <a:endParaRPr lang="en-US" sz="2400" b="0" i="0" kern="1200" baseline="0" dirty="0">
                        <a:solidFill>
                          <a:schemeClr val="tx1"/>
                        </a:solidFill>
                        <a:effectLst/>
                        <a:latin typeface="+mn-lt"/>
                        <a:ea typeface="+mn-ea"/>
                        <a:cs typeface="+mn-cs"/>
                      </a:endParaRPr>
                    </a:p>
                  </a:txBody>
                  <a:tcPr anchor="ctr"/>
                </a:tc>
                <a:extLst>
                  <a:ext uri="{0D108BD9-81ED-4DB2-BD59-A6C34878D82A}">
                    <a16:rowId xmlns:a16="http://schemas.microsoft.com/office/drawing/2014/main" val="992705805"/>
                  </a:ext>
                </a:extLst>
              </a:tr>
              <a:tr h="962193">
                <a:tc>
                  <a:txBody>
                    <a:bodyPr/>
                    <a:lstStyle/>
                    <a:p>
                      <a:r>
                        <a:rPr lang="en-US" sz="2800" b="1" kern="1200" dirty="0">
                          <a:solidFill>
                            <a:schemeClr val="bg2"/>
                          </a:solidFill>
                          <a:latin typeface="+mn-lt"/>
                          <a:ea typeface="+mn-ea"/>
                          <a:cs typeface="+mn-cs"/>
                        </a:rPr>
                        <a:t>Details</a:t>
                      </a:r>
                    </a:p>
                  </a:txBody>
                  <a:tcPr anchor="ctr">
                    <a:solidFill>
                      <a:schemeClr val="accent5"/>
                    </a:solidFill>
                  </a:tcPr>
                </a:tc>
                <a:tc>
                  <a:txBody>
                    <a:bodyPr/>
                    <a:lstStyle/>
                    <a:p>
                      <a:r>
                        <a:rPr lang="en-US" sz="2400" dirty="0"/>
                        <a:t>Size:</a:t>
                      </a:r>
                      <a:r>
                        <a:rPr lang="en-US" sz="2400" baseline="0" dirty="0"/>
                        <a:t> 13.1 GB</a:t>
                      </a:r>
                    </a:p>
                    <a:p>
                      <a:r>
                        <a:rPr lang="en-US" sz="2400" dirty="0"/>
                        <a:t>8,510 Files,18 Folders</a:t>
                      </a:r>
                    </a:p>
                  </a:txBody>
                  <a:tcPr anchor="ctr"/>
                </a:tc>
                <a:extLst>
                  <a:ext uri="{0D108BD9-81ED-4DB2-BD59-A6C34878D82A}">
                    <a16:rowId xmlns:a16="http://schemas.microsoft.com/office/drawing/2014/main" val="726464227"/>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27644128"/>
              </p:ext>
            </p:extLst>
          </p:nvPr>
        </p:nvGraphicFramePr>
        <p:xfrm>
          <a:off x="1104900" y="4273052"/>
          <a:ext cx="9980682" cy="2243461"/>
        </p:xfrm>
        <a:graphic>
          <a:graphicData uri="http://schemas.openxmlformats.org/drawingml/2006/table">
            <a:tbl>
              <a:tblPr firstRow="1" bandRow="1">
                <a:tableStyleId>{5940675A-B579-460E-94D1-54222C63F5DA}</a:tableStyleId>
              </a:tblPr>
              <a:tblGrid>
                <a:gridCol w="1985973">
                  <a:extLst>
                    <a:ext uri="{9D8B030D-6E8A-4147-A177-3AD203B41FA5}">
                      <a16:colId xmlns:a16="http://schemas.microsoft.com/office/drawing/2014/main" val="595034564"/>
                    </a:ext>
                  </a:extLst>
                </a:gridCol>
                <a:gridCol w="7994709">
                  <a:extLst>
                    <a:ext uri="{9D8B030D-6E8A-4147-A177-3AD203B41FA5}">
                      <a16:colId xmlns:a16="http://schemas.microsoft.com/office/drawing/2014/main" val="840905030"/>
                    </a:ext>
                  </a:extLst>
                </a:gridCol>
              </a:tblGrid>
              <a:tr h="597541">
                <a:tc>
                  <a:txBody>
                    <a:bodyPr/>
                    <a:lstStyle/>
                    <a:p>
                      <a:pPr marL="0" algn="ctr" defTabSz="914400" rtl="0" eaLnBrk="1" latinLnBrk="0" hangingPunct="1"/>
                      <a:r>
                        <a:rPr lang="en-US" sz="2800" b="1" kern="1200" dirty="0">
                          <a:solidFill>
                            <a:schemeClr val="bg2"/>
                          </a:solidFill>
                          <a:latin typeface="+mn-lt"/>
                          <a:ea typeface="+mn-ea"/>
                          <a:cs typeface="+mn-cs"/>
                        </a:rPr>
                        <a:t>Folders</a:t>
                      </a:r>
                    </a:p>
                  </a:txBody>
                  <a:tcPr anchor="ctr">
                    <a:solidFill>
                      <a:schemeClr val="accent5"/>
                    </a:solidFill>
                  </a:tcPr>
                </a:tc>
                <a:tc>
                  <a:txBody>
                    <a:bodyPr/>
                    <a:lstStyle/>
                    <a:p>
                      <a:pPr marL="0" algn="ctr" defTabSz="914400" rtl="0" eaLnBrk="1" latinLnBrk="0" hangingPunct="1"/>
                      <a:r>
                        <a:rPr lang="en-US" sz="2800" b="1" kern="1200" dirty="0">
                          <a:solidFill>
                            <a:schemeClr val="bg2"/>
                          </a:solidFill>
                          <a:latin typeface="+mn-lt"/>
                          <a:ea typeface="+mn-ea"/>
                          <a:cs typeface="+mn-cs"/>
                        </a:rPr>
                        <a:t>Images dimensions range</a:t>
                      </a:r>
                      <a:r>
                        <a:rPr lang="en-US" sz="2800" b="1" kern="1200" baseline="0" dirty="0">
                          <a:solidFill>
                            <a:schemeClr val="bg2"/>
                          </a:solidFill>
                          <a:latin typeface="+mn-lt"/>
                          <a:ea typeface="+mn-ea"/>
                          <a:cs typeface="+mn-cs"/>
                        </a:rPr>
                        <a:t> from</a:t>
                      </a:r>
                      <a:endParaRPr lang="en-US" sz="2800" b="1" kern="1200" dirty="0">
                        <a:solidFill>
                          <a:schemeClr val="bg2"/>
                        </a:solidFill>
                        <a:latin typeface="+mn-lt"/>
                        <a:ea typeface="+mn-ea"/>
                        <a:cs typeface="+mn-cs"/>
                      </a:endParaRPr>
                    </a:p>
                  </a:txBody>
                  <a:tcPr anchor="ctr">
                    <a:solidFill>
                      <a:schemeClr val="accent5"/>
                    </a:solidFill>
                  </a:tcPr>
                </a:tc>
                <a:extLst>
                  <a:ext uri="{0D108BD9-81ED-4DB2-BD59-A6C34878D82A}">
                    <a16:rowId xmlns:a16="http://schemas.microsoft.com/office/drawing/2014/main" val="3419506368"/>
                  </a:ext>
                </a:extLst>
              </a:tr>
              <a:tr h="1132889">
                <a:tc>
                  <a:txBody>
                    <a:bodyPr/>
                    <a:lstStyle/>
                    <a:p>
                      <a:pPr algn="ctr"/>
                      <a:r>
                        <a:rPr lang="en-US" sz="2400" dirty="0"/>
                        <a:t>LR test</a:t>
                      </a:r>
                      <a:r>
                        <a:rPr lang="en-US" sz="2400" baseline="0" dirty="0"/>
                        <a:t> and train</a:t>
                      </a:r>
                      <a:endParaRPr lang="en-US" sz="2400" dirty="0"/>
                    </a:p>
                  </a:txBody>
                  <a:tcPr anchor="ctr"/>
                </a:tc>
                <a:tc>
                  <a:txBody>
                    <a:bodyPr/>
                    <a:lstStyle/>
                    <a:p>
                      <a:pPr algn="ctr"/>
                      <a:r>
                        <a:rPr lang="en-US" sz="2400" dirty="0"/>
                        <a:t>X2:</a:t>
                      </a:r>
                      <a:r>
                        <a:rPr lang="en-US" sz="2400" baseline="0" dirty="0"/>
                        <a:t> width( 678 </a:t>
                      </a:r>
                      <a:r>
                        <a:rPr lang="en-US" sz="2400" baseline="0" dirty="0">
                          <a:sym typeface="Wingdings" panose="05000000000000000000" pitchFamily="2" charset="2"/>
                        </a:rPr>
                        <a:t> 1020 </a:t>
                      </a:r>
                      <a:r>
                        <a:rPr lang="en-US" sz="2400" baseline="0" dirty="0"/>
                        <a:t>)</a:t>
                      </a:r>
                      <a:r>
                        <a:rPr lang="en-US" sz="2400" baseline="0" dirty="0">
                          <a:sym typeface="Wingdings" panose="05000000000000000000" pitchFamily="2" charset="2"/>
                        </a:rPr>
                        <a:t>, height(</a:t>
                      </a:r>
                      <a:r>
                        <a:rPr lang="en-US" sz="2400" baseline="0" dirty="0"/>
                        <a:t>462 </a:t>
                      </a:r>
                      <a:r>
                        <a:rPr lang="en-US" sz="2400" baseline="0" dirty="0">
                          <a:sym typeface="Wingdings" panose="05000000000000000000" pitchFamily="2" charset="2"/>
                        </a:rPr>
                        <a:t>1020 )</a:t>
                      </a:r>
                      <a:endParaRPr lang="en-US" sz="2400" dirty="0"/>
                    </a:p>
                    <a:p>
                      <a:pPr algn="ctr"/>
                      <a:r>
                        <a:rPr lang="en-US" sz="2400" dirty="0"/>
                        <a:t>X3: </a:t>
                      </a:r>
                      <a:r>
                        <a:rPr lang="en-US" sz="2400" baseline="0" dirty="0"/>
                        <a:t>width( 452 </a:t>
                      </a:r>
                      <a:r>
                        <a:rPr lang="en-US" sz="2400" baseline="0" dirty="0">
                          <a:sym typeface="Wingdings" panose="05000000000000000000" pitchFamily="2" charset="2"/>
                        </a:rPr>
                        <a:t> 680 </a:t>
                      </a:r>
                      <a:r>
                        <a:rPr lang="en-US" sz="2400" baseline="0" dirty="0"/>
                        <a:t>)</a:t>
                      </a:r>
                      <a:r>
                        <a:rPr lang="en-US" sz="2400" baseline="0" dirty="0">
                          <a:sym typeface="Wingdings" panose="05000000000000000000" pitchFamily="2" charset="2"/>
                        </a:rPr>
                        <a:t>, height( 332</a:t>
                      </a:r>
                      <a:r>
                        <a:rPr lang="en-US" sz="2400" baseline="0" dirty="0"/>
                        <a:t> </a:t>
                      </a:r>
                      <a:r>
                        <a:rPr lang="en-US" sz="2400" baseline="0" dirty="0">
                          <a:sym typeface="Wingdings" panose="05000000000000000000" pitchFamily="2" charset="2"/>
                        </a:rPr>
                        <a:t> 680 )</a:t>
                      </a:r>
                    </a:p>
                    <a:p>
                      <a:pPr algn="ctr"/>
                      <a:r>
                        <a:rPr lang="en-US" sz="2400" dirty="0"/>
                        <a:t>X4: </a:t>
                      </a:r>
                      <a:r>
                        <a:rPr lang="en-US" sz="2400" baseline="0" dirty="0"/>
                        <a:t>width(  339 </a:t>
                      </a:r>
                      <a:r>
                        <a:rPr lang="en-US" sz="2400" baseline="0" dirty="0">
                          <a:sym typeface="Wingdings" panose="05000000000000000000" pitchFamily="2" charset="2"/>
                        </a:rPr>
                        <a:t> 510 </a:t>
                      </a:r>
                      <a:r>
                        <a:rPr lang="en-US" sz="2400" baseline="0" dirty="0"/>
                        <a:t>)</a:t>
                      </a:r>
                      <a:r>
                        <a:rPr lang="en-US" sz="2400" baseline="0" dirty="0">
                          <a:sym typeface="Wingdings" panose="05000000000000000000" pitchFamily="2" charset="2"/>
                        </a:rPr>
                        <a:t>, height(</a:t>
                      </a:r>
                      <a:r>
                        <a:rPr lang="en-US" sz="2400" baseline="0" dirty="0"/>
                        <a:t> 231 </a:t>
                      </a:r>
                      <a:r>
                        <a:rPr lang="en-US" sz="2400" baseline="0" dirty="0">
                          <a:sym typeface="Wingdings" panose="05000000000000000000" pitchFamily="2" charset="2"/>
                        </a:rPr>
                        <a:t> 210 )</a:t>
                      </a:r>
                    </a:p>
                  </a:txBody>
                  <a:tcPr anchor="ctr"/>
                </a:tc>
                <a:extLst>
                  <a:ext uri="{0D108BD9-81ED-4DB2-BD59-A6C34878D82A}">
                    <a16:rowId xmlns:a16="http://schemas.microsoft.com/office/drawing/2014/main" val="2797101361"/>
                  </a:ext>
                </a:extLst>
              </a:tr>
              <a:tr h="455724">
                <a:tc>
                  <a:txBody>
                    <a:bodyPr/>
                    <a:lstStyle/>
                    <a:p>
                      <a:pPr algn="ctr"/>
                      <a:r>
                        <a:rPr lang="en-US" sz="2400" dirty="0"/>
                        <a:t>HR train</a:t>
                      </a:r>
                    </a:p>
                  </a:txBody>
                  <a:tcPr anchor="ctr"/>
                </a:tc>
                <a:tc>
                  <a:txBody>
                    <a:bodyPr/>
                    <a:lstStyle/>
                    <a:p>
                      <a:pPr algn="ctr"/>
                      <a:r>
                        <a:rPr lang="en-US" sz="2400" baseline="0" dirty="0"/>
                        <a:t>width( 1284</a:t>
                      </a:r>
                      <a:r>
                        <a:rPr lang="en-US" sz="2400" baseline="0" dirty="0">
                          <a:sym typeface="Wingdings" panose="05000000000000000000" pitchFamily="2" charset="2"/>
                        </a:rPr>
                        <a:t> 2040 </a:t>
                      </a:r>
                      <a:r>
                        <a:rPr lang="en-US" sz="2400" baseline="0" dirty="0"/>
                        <a:t>)</a:t>
                      </a:r>
                      <a:r>
                        <a:rPr lang="en-US" sz="2400" baseline="0" dirty="0">
                          <a:sym typeface="Wingdings" panose="05000000000000000000" pitchFamily="2" charset="2"/>
                        </a:rPr>
                        <a:t>, height(732 2040 )</a:t>
                      </a:r>
                      <a:endParaRPr lang="en-US" sz="2400" dirty="0"/>
                    </a:p>
                  </a:txBody>
                  <a:tcPr anchor="ctr"/>
                </a:tc>
                <a:extLst>
                  <a:ext uri="{0D108BD9-81ED-4DB2-BD59-A6C34878D82A}">
                    <a16:rowId xmlns:a16="http://schemas.microsoft.com/office/drawing/2014/main" val="116258262"/>
                  </a:ext>
                </a:extLst>
              </a:tr>
            </a:tbl>
          </a:graphicData>
        </a:graphic>
      </p:graphicFrame>
    </p:spTree>
    <p:extLst>
      <p:ext uri="{BB962C8B-B14F-4D97-AF65-F5344CB8AC3E}">
        <p14:creationId xmlns:p14="http://schemas.microsoft.com/office/powerpoint/2010/main" val="2356722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a:t>
            </a:r>
          </a:p>
        </p:txBody>
      </p:sp>
    </p:spTree>
    <p:extLst>
      <p:ext uri="{BB962C8B-B14F-4D97-AF65-F5344CB8AC3E}">
        <p14:creationId xmlns:p14="http://schemas.microsoft.com/office/powerpoint/2010/main" val="1650490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4900" y="20782"/>
            <a:ext cx="9980682" cy="1096962"/>
          </a:xfrm>
        </p:spPr>
        <p:txBody>
          <a:bodyPr>
            <a:normAutofit/>
          </a:bodyPr>
          <a:lstStyle/>
          <a:p>
            <a:r>
              <a:rPr lang="en-US" sz="3600" dirty="0"/>
              <a:t>Tools</a:t>
            </a:r>
          </a:p>
        </p:txBody>
      </p:sp>
      <p:grpSp>
        <p:nvGrpSpPr>
          <p:cNvPr id="4" name="Google Shape;761;p102"/>
          <p:cNvGrpSpPr/>
          <p:nvPr/>
        </p:nvGrpSpPr>
        <p:grpSpPr>
          <a:xfrm>
            <a:off x="832519" y="2995468"/>
            <a:ext cx="10525443" cy="2945005"/>
            <a:chOff x="10596" y="157400"/>
            <a:chExt cx="7894082" cy="2208754"/>
          </a:xfrm>
        </p:grpSpPr>
        <p:sp>
          <p:nvSpPr>
            <p:cNvPr id="5" name="Google Shape;762;p102"/>
            <p:cNvSpPr/>
            <p:nvPr/>
          </p:nvSpPr>
          <p:spPr>
            <a:xfrm>
              <a:off x="1190171" y="157400"/>
              <a:ext cx="1270312" cy="1112933"/>
            </a:xfrm>
            <a:prstGeom prst="rect">
              <a:avLst/>
            </a:prstGeom>
            <a:blipFill rotWithShape="1">
              <a:blip r:embed="rId2">
                <a:alphaModFix/>
              </a:blip>
              <a:stretch>
                <a:fillRect/>
              </a:stretch>
            </a:blip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6" name="Google Shape;763;p102"/>
            <p:cNvSpPr/>
            <p:nvPr/>
          </p:nvSpPr>
          <p:spPr>
            <a:xfrm>
              <a:off x="10596" y="1365310"/>
              <a:ext cx="3629463" cy="476971"/>
            </a:xfrm>
            <a:prstGeom prst="rect">
              <a:avLst/>
            </a:prstGeom>
            <a:no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7" name="Google Shape;764;p102"/>
            <p:cNvSpPr txBox="1"/>
            <p:nvPr/>
          </p:nvSpPr>
          <p:spPr>
            <a:xfrm>
              <a:off x="10596" y="1365310"/>
              <a:ext cx="3629463" cy="476971"/>
            </a:xfrm>
            <a:prstGeom prst="rect">
              <a:avLst/>
            </a:prstGeom>
            <a:noFill/>
            <a:ln>
              <a:noFill/>
            </a:ln>
          </p:spPr>
          <p:txBody>
            <a:bodyPr spcFirstLastPara="1" wrap="square" lIns="0" tIns="0" rIns="0" bIns="0" anchor="t" anchorCtr="0">
              <a:noAutofit/>
            </a:bodyPr>
            <a:lstStyle/>
            <a:p>
              <a:pPr algn="ctr">
                <a:lnSpc>
                  <a:spcPct val="90000"/>
                </a:lnSpc>
                <a:buClr>
                  <a:schemeClr val="dk1"/>
                </a:buClr>
                <a:buSzPts val="2400"/>
              </a:pPr>
              <a:r>
                <a:rPr lang="en-US" sz="3200" b="1">
                  <a:solidFill>
                    <a:schemeClr val="dk1"/>
                  </a:solidFill>
                  <a:latin typeface="Century Gothic"/>
                  <a:ea typeface="Century Gothic"/>
                  <a:cs typeface="Century Gothic"/>
                  <a:sym typeface="Century Gothic"/>
                </a:rPr>
                <a:t>Programming Language</a:t>
              </a:r>
              <a:endParaRPr sz="1867">
                <a:solidFill>
                  <a:srgbClr val="000000"/>
                </a:solidFill>
                <a:latin typeface="Arial"/>
                <a:ea typeface="Arial"/>
                <a:cs typeface="Arial"/>
                <a:sym typeface="Arial"/>
              </a:endParaRPr>
            </a:p>
          </p:txBody>
        </p:sp>
        <p:sp>
          <p:nvSpPr>
            <p:cNvPr id="8" name="Google Shape;765;p102"/>
            <p:cNvSpPr/>
            <p:nvPr/>
          </p:nvSpPr>
          <p:spPr>
            <a:xfrm>
              <a:off x="10596" y="1886457"/>
              <a:ext cx="3629463" cy="479697"/>
            </a:xfrm>
            <a:prstGeom prst="rect">
              <a:avLst/>
            </a:prstGeom>
            <a:no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9" name="Google Shape;766;p102"/>
            <p:cNvSpPr txBox="1"/>
            <p:nvPr/>
          </p:nvSpPr>
          <p:spPr>
            <a:xfrm>
              <a:off x="10596" y="1886457"/>
              <a:ext cx="3629463" cy="479697"/>
            </a:xfrm>
            <a:prstGeom prst="rect">
              <a:avLst/>
            </a:prstGeom>
            <a:noFill/>
            <a:ln>
              <a:noFill/>
            </a:ln>
          </p:spPr>
          <p:txBody>
            <a:bodyPr spcFirstLastPara="1" wrap="square" lIns="0" tIns="0" rIns="0" bIns="0" anchor="t" anchorCtr="0">
              <a:noAutofit/>
            </a:bodyPr>
            <a:lstStyle/>
            <a:p>
              <a:pPr algn="ctr">
                <a:lnSpc>
                  <a:spcPct val="90000"/>
                </a:lnSpc>
                <a:buClr>
                  <a:schemeClr val="dk1"/>
                </a:buClr>
                <a:buSzPts val="1700"/>
              </a:pPr>
              <a:r>
                <a:rPr lang="en-US" sz="2267" dirty="0">
                  <a:solidFill>
                    <a:schemeClr val="dk1"/>
                  </a:solidFill>
                  <a:latin typeface="Century Gothic"/>
                  <a:ea typeface="Century Gothic"/>
                  <a:cs typeface="Century Gothic"/>
                  <a:sym typeface="Century Gothic"/>
                </a:rPr>
                <a:t>Python 3.x.x</a:t>
              </a:r>
              <a:endParaRPr sz="1867" dirty="0">
                <a:solidFill>
                  <a:srgbClr val="000000"/>
                </a:solidFill>
                <a:latin typeface="Arial"/>
                <a:ea typeface="Arial"/>
                <a:cs typeface="Arial"/>
                <a:sym typeface="Arial"/>
              </a:endParaRPr>
            </a:p>
          </p:txBody>
        </p:sp>
        <p:sp>
          <p:nvSpPr>
            <p:cNvPr id="10" name="Google Shape;767;p102"/>
            <p:cNvSpPr/>
            <p:nvPr/>
          </p:nvSpPr>
          <p:spPr>
            <a:xfrm>
              <a:off x="5454791" y="157400"/>
              <a:ext cx="1270312" cy="1112933"/>
            </a:xfrm>
            <a:prstGeom prst="rect">
              <a:avLst/>
            </a:prstGeom>
            <a:blipFill rotWithShape="1">
              <a:blip r:embed="rId3">
                <a:alphaModFix/>
              </a:blip>
              <a:stretch>
                <a:fillRect/>
              </a:stretch>
            </a:blip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1" name="Google Shape;768;p102"/>
            <p:cNvSpPr/>
            <p:nvPr/>
          </p:nvSpPr>
          <p:spPr>
            <a:xfrm>
              <a:off x="4275215" y="1365310"/>
              <a:ext cx="3629463" cy="476971"/>
            </a:xfrm>
            <a:prstGeom prst="rect">
              <a:avLst/>
            </a:prstGeom>
            <a:no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2" name="Google Shape;769;p102"/>
            <p:cNvSpPr txBox="1"/>
            <p:nvPr/>
          </p:nvSpPr>
          <p:spPr>
            <a:xfrm>
              <a:off x="4275215" y="1365310"/>
              <a:ext cx="3629463" cy="476971"/>
            </a:xfrm>
            <a:prstGeom prst="rect">
              <a:avLst/>
            </a:prstGeom>
            <a:noFill/>
            <a:ln>
              <a:noFill/>
            </a:ln>
          </p:spPr>
          <p:txBody>
            <a:bodyPr spcFirstLastPara="1" wrap="square" lIns="0" tIns="0" rIns="0" bIns="0" anchor="t" anchorCtr="0">
              <a:noAutofit/>
            </a:bodyPr>
            <a:lstStyle/>
            <a:p>
              <a:pPr algn="ctr">
                <a:lnSpc>
                  <a:spcPct val="90000"/>
                </a:lnSpc>
                <a:buClr>
                  <a:schemeClr val="dk1"/>
                </a:buClr>
                <a:buSzPts val="2400"/>
              </a:pPr>
              <a:r>
                <a:rPr lang="en-US" sz="3200" b="1">
                  <a:solidFill>
                    <a:schemeClr val="dk1"/>
                  </a:solidFill>
                  <a:latin typeface="Century Gothic"/>
                  <a:ea typeface="Century Gothic"/>
                  <a:cs typeface="Century Gothic"/>
                  <a:sym typeface="Century Gothic"/>
                </a:rPr>
                <a:t>Libraries</a:t>
              </a:r>
              <a:endParaRPr sz="1867">
                <a:solidFill>
                  <a:srgbClr val="000000"/>
                </a:solidFill>
                <a:latin typeface="Arial"/>
                <a:ea typeface="Arial"/>
                <a:cs typeface="Arial"/>
                <a:sym typeface="Arial"/>
              </a:endParaRPr>
            </a:p>
          </p:txBody>
        </p:sp>
        <p:sp>
          <p:nvSpPr>
            <p:cNvPr id="13" name="Google Shape;770;p102"/>
            <p:cNvSpPr/>
            <p:nvPr/>
          </p:nvSpPr>
          <p:spPr>
            <a:xfrm>
              <a:off x="4275215" y="1886457"/>
              <a:ext cx="3629463" cy="479697"/>
            </a:xfrm>
            <a:prstGeom prst="rect">
              <a:avLst/>
            </a:prstGeom>
            <a:no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4" name="Google Shape;771;p102"/>
            <p:cNvSpPr txBox="1"/>
            <p:nvPr/>
          </p:nvSpPr>
          <p:spPr>
            <a:xfrm>
              <a:off x="4275215" y="1886457"/>
              <a:ext cx="3629463" cy="479697"/>
            </a:xfrm>
            <a:prstGeom prst="rect">
              <a:avLst/>
            </a:prstGeom>
            <a:noFill/>
            <a:ln>
              <a:noFill/>
            </a:ln>
          </p:spPr>
          <p:txBody>
            <a:bodyPr spcFirstLastPara="1" wrap="square" lIns="0" tIns="0" rIns="0" bIns="0" anchor="t" anchorCtr="0">
              <a:noAutofit/>
            </a:bodyPr>
            <a:lstStyle/>
            <a:p>
              <a:pPr algn="ctr">
                <a:lnSpc>
                  <a:spcPct val="90000"/>
                </a:lnSpc>
                <a:buClr>
                  <a:schemeClr val="dk1"/>
                </a:buClr>
                <a:buSzPts val="1700"/>
              </a:pPr>
              <a:r>
                <a:rPr lang="en-US" sz="2267" dirty="0" err="1">
                  <a:solidFill>
                    <a:schemeClr val="dk1"/>
                  </a:solidFill>
                  <a:latin typeface="Century Gothic"/>
                  <a:ea typeface="Century Gothic"/>
                  <a:cs typeface="Century Gothic"/>
                  <a:sym typeface="Century Gothic"/>
                </a:rPr>
                <a:t>TensorFlow</a:t>
              </a:r>
              <a:endParaRPr lang="en-US" sz="2267" dirty="0">
                <a:solidFill>
                  <a:schemeClr val="dk1"/>
                </a:solidFill>
                <a:latin typeface="Century Gothic"/>
                <a:ea typeface="Century Gothic"/>
                <a:cs typeface="Century Gothic"/>
                <a:sym typeface="Century Gothic"/>
              </a:endParaRPr>
            </a:p>
            <a:p>
              <a:pPr algn="ctr">
                <a:lnSpc>
                  <a:spcPct val="90000"/>
                </a:lnSpc>
                <a:buClr>
                  <a:schemeClr val="dk1"/>
                </a:buClr>
                <a:buSzPts val="1700"/>
              </a:pPr>
              <a:r>
                <a:rPr lang="en-US" sz="2267" dirty="0" err="1">
                  <a:solidFill>
                    <a:schemeClr val="dk1"/>
                  </a:solidFill>
                  <a:latin typeface="Century Gothic"/>
                  <a:ea typeface="Century Gothic"/>
                  <a:cs typeface="Century Gothic"/>
                  <a:sym typeface="Century Gothic"/>
                </a:rPr>
                <a:t>Pytorch</a:t>
              </a:r>
              <a:endParaRPr sz="1867" dirty="0">
                <a:solidFill>
                  <a:srgbClr val="000000"/>
                </a:solidFill>
                <a:latin typeface="Arial"/>
                <a:ea typeface="Arial"/>
                <a:cs typeface="Arial"/>
                <a:sym typeface="Arial"/>
              </a:endParaRPr>
            </a:p>
          </p:txBody>
        </p:sp>
      </p:gr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80766" y="1620900"/>
            <a:ext cx="3028950" cy="1514475"/>
          </a:xfrm>
          <a:prstGeom prst="rect">
            <a:avLst/>
          </a:prstGeom>
        </p:spPr>
      </p:pic>
      <p:sp>
        <p:nvSpPr>
          <p:cNvPr id="16" name="Google Shape;766;p102"/>
          <p:cNvSpPr txBox="1"/>
          <p:nvPr/>
        </p:nvSpPr>
        <p:spPr>
          <a:xfrm>
            <a:off x="3675599" y="3194277"/>
            <a:ext cx="4839284" cy="639596"/>
          </a:xfrm>
          <a:prstGeom prst="rect">
            <a:avLst/>
          </a:prstGeom>
          <a:noFill/>
          <a:ln>
            <a:noFill/>
          </a:ln>
        </p:spPr>
        <p:txBody>
          <a:bodyPr spcFirstLastPara="1" wrap="square" lIns="0" tIns="0" rIns="0" bIns="0" anchor="t" anchorCtr="0">
            <a:noAutofit/>
          </a:bodyPr>
          <a:lstStyle/>
          <a:p>
            <a:pPr algn="ctr">
              <a:lnSpc>
                <a:spcPct val="90000"/>
              </a:lnSpc>
              <a:buClr>
                <a:schemeClr val="dk1"/>
              </a:buClr>
              <a:buSzPts val="1700"/>
            </a:pPr>
            <a:r>
              <a:rPr lang="en-US" sz="2267" dirty="0">
                <a:solidFill>
                  <a:schemeClr val="dk1"/>
                </a:solidFill>
                <a:latin typeface="Century Gothic"/>
                <a:ea typeface="Century Gothic"/>
                <a:cs typeface="Century Gothic"/>
                <a:sym typeface="Century Gothic"/>
              </a:rPr>
              <a:t>Environment</a:t>
            </a:r>
            <a:endParaRPr sz="1867"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552681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107"/>
          <p:cNvSpPr/>
          <p:nvPr/>
        </p:nvSpPr>
        <p:spPr>
          <a:xfrm>
            <a:off x="0" y="-3175"/>
            <a:ext cx="12192000" cy="5203824"/>
          </a:xfrm>
          <a:custGeom>
            <a:avLst/>
            <a:gdLst/>
            <a:ahLst/>
            <a:cxnLst/>
            <a:rect l="l" t="t" r="r" b="b"/>
            <a:pathLst>
              <a:path w="5760" h="3278" extrusionOk="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3">
              <a:alphaModFix/>
            </a:blip>
            <a:tile tx="0" ty="0" sx="100000" sy="100000" flip="none" algn="tl"/>
          </a:blipFill>
          <a:ln w="9525" cap="rnd" cmpd="sng">
            <a:solidFill>
              <a:schemeClr val="accent1"/>
            </a:solidFill>
            <a:prstDash val="solid"/>
            <a:round/>
            <a:headEnd type="none" w="sm" len="sm"/>
            <a:tailEnd type="none" w="sm" len="sm"/>
          </a:ln>
        </p:spPr>
      </p:sp>
      <p:sp>
        <p:nvSpPr>
          <p:cNvPr id="810" name="Google Shape;810;p107"/>
          <p:cNvSpPr/>
          <p:nvPr/>
        </p:nvSpPr>
        <p:spPr>
          <a:xfrm>
            <a:off x="-55418" y="-3175"/>
            <a:ext cx="12302836" cy="6859587"/>
          </a:xfrm>
          <a:prstGeom prst="rect">
            <a:avLst/>
          </a:prstGeom>
          <a:solidFill>
            <a:schemeClr val="accent1"/>
          </a:solidFill>
          <a:ln>
            <a:noFill/>
          </a:ln>
        </p:spPr>
        <p:txBody>
          <a:bodyPr spcFirstLastPara="1" wrap="square" lIns="121900" tIns="60933" rIns="121900" bIns="60933" anchor="ctr" anchorCtr="0">
            <a:noAutofit/>
          </a:bodyPr>
          <a:lstStyle/>
          <a:p>
            <a:pPr algn="ctr">
              <a:buClr>
                <a:srgbClr val="000000"/>
              </a:buClr>
              <a:buSzPts val="1800"/>
            </a:pPr>
            <a:endParaRPr sz="2400">
              <a:solidFill>
                <a:schemeClr val="lt1"/>
              </a:solidFill>
              <a:latin typeface="Century Gothic"/>
              <a:ea typeface="Century Gothic"/>
              <a:cs typeface="Century Gothic"/>
              <a:sym typeface="Century Gothic"/>
            </a:endParaRPr>
          </a:p>
        </p:txBody>
      </p:sp>
      <p:sp>
        <p:nvSpPr>
          <p:cNvPr id="811" name="Google Shape;811;p107"/>
          <p:cNvSpPr txBox="1"/>
          <p:nvPr/>
        </p:nvSpPr>
        <p:spPr>
          <a:xfrm>
            <a:off x="1978985" y="1237605"/>
            <a:ext cx="6086857" cy="4376440"/>
          </a:xfrm>
          <a:prstGeom prst="rect">
            <a:avLst/>
          </a:prstGeom>
          <a:noFill/>
          <a:ln>
            <a:noFill/>
          </a:ln>
        </p:spPr>
        <p:txBody>
          <a:bodyPr spcFirstLastPara="1" wrap="square" lIns="121900" tIns="60933" rIns="121900" bIns="60933" anchor="ctr" anchorCtr="0">
            <a:noAutofit/>
          </a:bodyPr>
          <a:lstStyle/>
          <a:p>
            <a:pPr algn="r">
              <a:spcAft>
                <a:spcPts val="800"/>
              </a:spcAft>
              <a:buClr>
                <a:srgbClr val="000000"/>
              </a:buClr>
              <a:buSzPts val="5000"/>
            </a:pPr>
            <a:r>
              <a:rPr lang="en-US" sz="6667" b="1" dirty="0">
                <a:solidFill>
                  <a:schemeClr val="lt1"/>
                </a:solidFill>
                <a:latin typeface="Century Gothic"/>
                <a:ea typeface="Century Gothic"/>
                <a:cs typeface="Century Gothic"/>
                <a:sym typeface="Century Gothic"/>
              </a:rPr>
              <a:t>Thank you</a:t>
            </a:r>
            <a:endParaRPr sz="6667" dirty="0">
              <a:solidFill>
                <a:srgbClr val="000000"/>
              </a:solidFill>
              <a:latin typeface="Arial"/>
              <a:ea typeface="Arial"/>
              <a:cs typeface="Arial"/>
              <a:sym typeface="Arial"/>
            </a:endParaRPr>
          </a:p>
        </p:txBody>
      </p:sp>
      <p:cxnSp>
        <p:nvCxnSpPr>
          <p:cNvPr id="812" name="Google Shape;812;p107"/>
          <p:cNvCxnSpPr/>
          <p:nvPr/>
        </p:nvCxnSpPr>
        <p:spPr>
          <a:xfrm flipH="1">
            <a:off x="1978985" y="4017818"/>
            <a:ext cx="7760760" cy="18012"/>
          </a:xfrm>
          <a:prstGeom prst="straightConnector1">
            <a:avLst/>
          </a:prstGeom>
          <a:noFill/>
          <a:ln w="22225" cap="flat" cmpd="sng">
            <a:solidFill>
              <a:schemeClr val="bg2"/>
            </a:solidFill>
            <a:prstDash val="solid"/>
            <a:round/>
            <a:headEnd type="none" w="sm" len="sm"/>
            <a:tailEnd type="none" w="sm" len="sm"/>
          </a:ln>
        </p:spPr>
      </p:cxnSp>
    </p:spTree>
    <p:extLst>
      <p:ext uri="{BB962C8B-B14F-4D97-AF65-F5344CB8AC3E}">
        <p14:creationId xmlns:p14="http://schemas.microsoft.com/office/powerpoint/2010/main" val="2346091541"/>
      </p:ext>
    </p:extLst>
  </p:cSld>
  <p:clrMapOvr>
    <a:masterClrMapping/>
  </p:clrMapOvr>
</p:sld>
</file>

<file path=ppt/theme/theme1.xml><?xml version="1.0" encoding="utf-8"?>
<a:theme xmlns:a="http://schemas.openxmlformats.org/drawingml/2006/main" name="Academic Literature 16x9">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TF03431380.potx" id="{B573BD99-E105-4D2A-964B-B901A176567A}" vid="{B1D363B9-18DE-4874-9E2B-FD69B5C6548D}"/>
    </a:ext>
  </a:extLst>
</a:theme>
</file>

<file path=ppt/theme/theme2.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APDescription xmlns="4873beb7-5857-4685-be1f-d57550cc96cc" xsi:nil="true"/>
    <AssetExpire xmlns="4873beb7-5857-4685-be1f-d57550cc96cc">2029-01-01T08:00:00+00:00</AssetExpire>
    <CampaignTagsTaxHTField0 xmlns="4873beb7-5857-4685-be1f-d57550cc96cc">
      <Terms xmlns="http://schemas.microsoft.com/office/infopath/2007/PartnerControls"/>
    </CampaignTagsTaxHTField0>
    <IntlLangReviewDate xmlns="4873beb7-5857-4685-be1f-d57550cc96cc" xsi:nil="true"/>
    <TPFriendlyName xmlns="4873beb7-5857-4685-be1f-d57550cc96cc" xsi:nil="true"/>
    <IntlLangReview xmlns="4873beb7-5857-4685-be1f-d57550cc96cc">false</IntlLangReview>
    <LocLastLocAttemptVersionLookup xmlns="4873beb7-5857-4685-be1f-d57550cc96cc">855024</LocLastLocAttemptVersionLookup>
    <PolicheckWords xmlns="4873beb7-5857-4685-be1f-d57550cc96cc" xsi:nil="true"/>
    <SubmitterId xmlns="4873beb7-5857-4685-be1f-d57550cc96cc" xsi:nil="true"/>
    <AcquiredFrom xmlns="4873beb7-5857-4685-be1f-d57550cc96cc">Internal MS</AcquiredFrom>
    <EditorialStatus xmlns="4873beb7-5857-4685-be1f-d57550cc96cc">Complete</EditorialStatus>
    <Markets xmlns="4873beb7-5857-4685-be1f-d57550cc96cc"/>
    <OriginAsset xmlns="4873beb7-5857-4685-be1f-d57550cc96cc" xsi:nil="true"/>
    <AssetStart xmlns="4873beb7-5857-4685-be1f-d57550cc96cc">2012-08-31T08:50:00+00:00</AssetStart>
    <FriendlyTitle xmlns="4873beb7-5857-4685-be1f-d57550cc96cc" xsi:nil="true"/>
    <MarketSpecific xmlns="4873beb7-5857-4685-be1f-d57550cc96cc">false</MarketSpecific>
    <TPNamespace xmlns="4873beb7-5857-4685-be1f-d57550cc96cc" xsi:nil="true"/>
    <PublishStatusLookup xmlns="4873beb7-5857-4685-be1f-d57550cc96cc">
      <Value>1616423</Value>
    </PublishStatusLookup>
    <APAuthor xmlns="4873beb7-5857-4685-be1f-d57550cc96cc">
      <UserInfo>
        <DisplayName>REDMOND\kristaa</DisplayName>
        <AccountId>136</AccountId>
        <AccountType/>
      </UserInfo>
    </APAuthor>
    <TPCommandLine xmlns="4873beb7-5857-4685-be1f-d57550cc96cc" xsi:nil="true"/>
    <IntlLangReviewer xmlns="4873beb7-5857-4685-be1f-d57550cc96cc" xsi:nil="true"/>
    <OpenTemplate xmlns="4873beb7-5857-4685-be1f-d57550cc96cc">true</OpenTemplate>
    <CSXSubmissionDate xmlns="4873beb7-5857-4685-be1f-d57550cc96cc" xsi:nil="true"/>
    <TaxCatchAll xmlns="4873beb7-5857-4685-be1f-d57550cc96cc"/>
    <Manager xmlns="4873beb7-5857-4685-be1f-d57550cc96cc" xsi:nil="true"/>
    <NumericId xmlns="4873beb7-5857-4685-be1f-d57550cc96cc" xsi:nil="true"/>
    <ParentAssetId xmlns="4873beb7-5857-4685-be1f-d57550cc96cc" xsi:nil="true"/>
    <OriginalSourceMarket xmlns="4873beb7-5857-4685-be1f-d57550cc96cc" xsi:nil="true"/>
    <ApprovalStatus xmlns="4873beb7-5857-4685-be1f-d57550cc96cc">InProgress</ApprovalStatus>
    <TPComponent xmlns="4873beb7-5857-4685-be1f-d57550cc96cc" xsi:nil="true"/>
    <EditorialTags xmlns="4873beb7-5857-4685-be1f-d57550cc96cc" xsi:nil="true"/>
    <TPExecutable xmlns="4873beb7-5857-4685-be1f-d57550cc96cc" xsi:nil="true"/>
    <TPLaunchHelpLink xmlns="4873beb7-5857-4685-be1f-d57550cc96cc" xsi:nil="true"/>
    <LocComments xmlns="4873beb7-5857-4685-be1f-d57550cc96cc" xsi:nil="true"/>
    <LocRecommendedHandoff xmlns="4873beb7-5857-4685-be1f-d57550cc96cc" xsi:nil="true"/>
    <SourceTitle xmlns="4873beb7-5857-4685-be1f-d57550cc96cc" xsi:nil="true"/>
    <CSXUpdate xmlns="4873beb7-5857-4685-be1f-d57550cc96cc">false</CSXUpdate>
    <IntlLocPriority xmlns="4873beb7-5857-4685-be1f-d57550cc96cc" xsi:nil="true"/>
    <UAProjectedTotalWords xmlns="4873beb7-5857-4685-be1f-d57550cc96cc" xsi:nil="true"/>
    <AssetType xmlns="4873beb7-5857-4685-be1f-d57550cc96cc">TP</AssetType>
    <MachineTranslated xmlns="4873beb7-5857-4685-be1f-d57550cc96cc">false</MachineTranslated>
    <OutputCachingOn xmlns="4873beb7-5857-4685-be1f-d57550cc96cc">false</OutputCachingOn>
    <TemplateStatus xmlns="4873beb7-5857-4685-be1f-d57550cc96cc">Complete</TemplateStatus>
    <IsSearchable xmlns="4873beb7-5857-4685-be1f-d57550cc96cc">true</IsSearchable>
    <ContentItem xmlns="4873beb7-5857-4685-be1f-d57550cc96cc" xsi:nil="true"/>
    <HandoffToMSDN xmlns="4873beb7-5857-4685-be1f-d57550cc96cc" xsi:nil="true"/>
    <ShowIn xmlns="4873beb7-5857-4685-be1f-d57550cc96cc">Show everywhere</ShowIn>
    <ThumbnailAssetId xmlns="4873beb7-5857-4685-be1f-d57550cc96cc" xsi:nil="true"/>
    <UALocComments xmlns="4873beb7-5857-4685-be1f-d57550cc96cc" xsi:nil="true"/>
    <UALocRecommendation xmlns="4873beb7-5857-4685-be1f-d57550cc96cc">Localize</UALocRecommendation>
    <LastModifiedDateTime xmlns="4873beb7-5857-4685-be1f-d57550cc96cc" xsi:nil="true"/>
    <LegacyData xmlns="4873beb7-5857-4685-be1f-d57550cc96cc" xsi:nil="true"/>
    <LocManualTestRequired xmlns="4873beb7-5857-4685-be1f-d57550cc96cc">false</LocManualTestRequired>
    <LocMarketGroupTiers2 xmlns="4873beb7-5857-4685-be1f-d57550cc96cc" xsi:nil="true"/>
    <ClipArtFilename xmlns="4873beb7-5857-4685-be1f-d57550cc96cc" xsi:nil="true"/>
    <TPApplication xmlns="4873beb7-5857-4685-be1f-d57550cc96cc" xsi:nil="true"/>
    <CSXHash xmlns="4873beb7-5857-4685-be1f-d57550cc96cc" xsi:nil="true"/>
    <DirectSourceMarket xmlns="4873beb7-5857-4685-be1f-d57550cc96cc" xsi:nil="true"/>
    <PrimaryImageGen xmlns="4873beb7-5857-4685-be1f-d57550cc96cc">true</PrimaryImageGen>
    <PlannedPubDate xmlns="4873beb7-5857-4685-be1f-d57550cc96cc" xsi:nil="true"/>
    <CSXSubmissionMarket xmlns="4873beb7-5857-4685-be1f-d57550cc96cc" xsi:nil="true"/>
    <Downloads xmlns="4873beb7-5857-4685-be1f-d57550cc96cc">0</Downloads>
    <ArtSampleDocs xmlns="4873beb7-5857-4685-be1f-d57550cc96cc" xsi:nil="true"/>
    <TrustLevel xmlns="4873beb7-5857-4685-be1f-d57550cc96cc">1 Microsoft Managed Content</TrustLevel>
    <BlockPublish xmlns="4873beb7-5857-4685-be1f-d57550cc96cc">false</BlockPublish>
    <TPLaunchHelpLinkType xmlns="4873beb7-5857-4685-be1f-d57550cc96cc">Template</TPLaunchHelpLinkType>
    <LocalizationTagsTaxHTField0 xmlns="4873beb7-5857-4685-be1f-d57550cc96cc">
      <Terms xmlns="http://schemas.microsoft.com/office/infopath/2007/PartnerControls"/>
    </LocalizationTagsTaxHTField0>
    <BusinessGroup xmlns="4873beb7-5857-4685-be1f-d57550cc96cc" xsi:nil="true"/>
    <Providers xmlns="4873beb7-5857-4685-be1f-d57550cc96cc" xsi:nil="true"/>
    <TemplateTemplateType xmlns="4873beb7-5857-4685-be1f-d57550cc96cc">PowerPoint Presentation Template</TemplateTemplateType>
    <TimesCloned xmlns="4873beb7-5857-4685-be1f-d57550cc96cc" xsi:nil="true"/>
    <TPAppVersion xmlns="4873beb7-5857-4685-be1f-d57550cc96cc" xsi:nil="true"/>
    <VoteCount xmlns="4873beb7-5857-4685-be1f-d57550cc96cc" xsi:nil="true"/>
    <AverageRating xmlns="4873beb7-5857-4685-be1f-d57550cc96cc" xsi:nil="true"/>
    <FeatureTagsTaxHTField0 xmlns="4873beb7-5857-4685-be1f-d57550cc96cc">
      <Terms xmlns="http://schemas.microsoft.com/office/infopath/2007/PartnerControls"/>
    </FeatureTagsTaxHTField0>
    <Provider xmlns="4873beb7-5857-4685-be1f-d57550cc96cc" xsi:nil="true"/>
    <UACurrentWords xmlns="4873beb7-5857-4685-be1f-d57550cc96cc" xsi:nil="true"/>
    <AssetId xmlns="4873beb7-5857-4685-be1f-d57550cc96cc">TP103431361</AssetId>
    <TPClientViewer xmlns="4873beb7-5857-4685-be1f-d57550cc96cc" xsi:nil="true"/>
    <DSATActionTaken xmlns="4873beb7-5857-4685-be1f-d57550cc96cc" xsi:nil="true"/>
    <APEditor xmlns="4873beb7-5857-4685-be1f-d57550cc96cc">
      <UserInfo>
        <DisplayName/>
        <AccountId xsi:nil="true"/>
        <AccountType/>
      </UserInfo>
    </APEditor>
    <TPInstallLocation xmlns="4873beb7-5857-4685-be1f-d57550cc96cc" xsi:nil="true"/>
    <OOCacheId xmlns="4873beb7-5857-4685-be1f-d57550cc96cc" xsi:nil="true"/>
    <IsDeleted xmlns="4873beb7-5857-4685-be1f-d57550cc96cc">false</IsDeleted>
    <PublishTargets xmlns="4873beb7-5857-4685-be1f-d57550cc96cc">OfficeOnlineVNext</PublishTargets>
    <ApprovalLog xmlns="4873beb7-5857-4685-be1f-d57550cc96cc" xsi:nil="true"/>
    <BugNumber xmlns="4873beb7-5857-4685-be1f-d57550cc96cc" xsi:nil="true"/>
    <CrawlForDependencies xmlns="4873beb7-5857-4685-be1f-d57550cc96cc">false</CrawlForDependencies>
    <InternalTagsTaxHTField0 xmlns="4873beb7-5857-4685-be1f-d57550cc96cc">
      <Terms xmlns="http://schemas.microsoft.com/office/infopath/2007/PartnerControls"/>
    </InternalTagsTaxHTField0>
    <LastHandOff xmlns="4873beb7-5857-4685-be1f-d57550cc96cc" xsi:nil="true"/>
    <Milestone xmlns="4873beb7-5857-4685-be1f-d57550cc96cc" xsi:nil="true"/>
    <OriginalRelease xmlns="4873beb7-5857-4685-be1f-d57550cc96cc">15</OriginalRelease>
    <RecommendationsModifier xmlns="4873beb7-5857-4685-be1f-d57550cc96cc" xsi:nil="true"/>
    <ScenarioTagsTaxHTField0 xmlns="4873beb7-5857-4685-be1f-d57550cc96cc">
      <Terms xmlns="http://schemas.microsoft.com/office/infopath/2007/PartnerControls"/>
    </ScenarioTagsTaxHTField0>
    <UANotes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8CDDBB83-77C1-4099-A0AA-289882E745E2}">
  <ds:schemaRefs>
    <ds:schemaRef ds:uri="http://www.w3.org/XML/1998/namespace"/>
    <ds:schemaRef ds:uri="http://purl.org/dc/elements/1.1/"/>
    <ds:schemaRef ds:uri="http://purl.org/dc/dcmitype/"/>
    <ds:schemaRef ds:uri="http://schemas.openxmlformats.org/package/2006/metadata/core-properties"/>
    <ds:schemaRef ds:uri="http://schemas.microsoft.com/office/2006/documentManagement/types"/>
    <ds:schemaRef ds:uri="http://purl.org/dc/terms/"/>
    <ds:schemaRef ds:uri="http://schemas.microsoft.com/office/infopath/2007/PartnerControls"/>
    <ds:schemaRef ds:uri="4873beb7-5857-4685-be1f-d57550cc96cc"/>
    <ds:schemaRef ds:uri="http://schemas.microsoft.com/office/2006/metadata/properties"/>
  </ds:schemaRefs>
</ds:datastoreItem>
</file>

<file path=customXml/itemProps2.xml><?xml version="1.0" encoding="utf-8"?>
<ds:datastoreItem xmlns:ds="http://schemas.openxmlformats.org/officeDocument/2006/customXml" ds:itemID="{28C8B9CA-0273-4370-889A-FC05DA5C2FA5}">
  <ds:schemaRefs>
    <ds:schemaRef ds:uri="http://schemas.microsoft.com/office/2006/metadata/contentType"/>
    <ds:schemaRef ds:uri="http://schemas.microsoft.com/office/2006/metadata/properties/metaAttributes"/>
    <ds:schemaRef ds:uri="http://www.w3.org/2000/xmlns/"/>
    <ds:schemaRef ds:uri="http://www.w3.org/2001/XMLSchema"/>
    <ds:schemaRef ds:uri="4873beb7-5857-4685-be1f-d57550cc96cc"/>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61E720F-F05D-4536-9C34-0CFCED65D3B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4340</TotalTime>
  <Words>3165</Words>
  <Application>Microsoft Office PowerPoint</Application>
  <PresentationFormat>Widescreen</PresentationFormat>
  <Paragraphs>699</Paragraphs>
  <Slides>97</Slides>
  <Notes>12</Notes>
  <HiddenSlides>2</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97</vt:i4>
      </vt:variant>
    </vt:vector>
  </HeadingPairs>
  <TitlesOfParts>
    <vt:vector size="116" baseType="lpstr">
      <vt:lpstr>arial</vt:lpstr>
      <vt:lpstr>arial</vt:lpstr>
      <vt:lpstr>Calibri</vt:lpstr>
      <vt:lpstr>Century Gothic</vt:lpstr>
      <vt:lpstr>charter</vt:lpstr>
      <vt:lpstr>CMR10</vt:lpstr>
      <vt:lpstr>Euphemia</vt:lpstr>
      <vt:lpstr>Martel-Regular</vt:lpstr>
      <vt:lpstr>MathJax_Main</vt:lpstr>
      <vt:lpstr>NimbusRomNo9L-Regu</vt:lpstr>
      <vt:lpstr>PalatinoLinotype-Roman</vt:lpstr>
      <vt:lpstr>Plantagenet Cherokee</vt:lpstr>
      <vt:lpstr>Roboto</vt:lpstr>
      <vt:lpstr>sohne</vt:lpstr>
      <vt:lpstr>SourceSansPro-Regular</vt:lpstr>
      <vt:lpstr>Times New Roman</vt:lpstr>
      <vt:lpstr>Verdana</vt:lpstr>
      <vt:lpstr>Wingdings</vt:lpstr>
      <vt:lpstr>Academic Literature 16x9</vt:lpstr>
      <vt:lpstr>Image - super resolution</vt:lpstr>
      <vt:lpstr>Team members</vt:lpstr>
      <vt:lpstr>Supervisors</vt:lpstr>
      <vt:lpstr>Agenda</vt:lpstr>
      <vt:lpstr>Agenda</vt:lpstr>
      <vt:lpstr>Introduction</vt:lpstr>
      <vt:lpstr>Introduction</vt:lpstr>
      <vt:lpstr>Introduction</vt:lpstr>
      <vt:lpstr>Applications</vt:lpstr>
      <vt:lpstr>Applications</vt:lpstr>
      <vt:lpstr>Applications</vt:lpstr>
      <vt:lpstr>Applications</vt:lpstr>
      <vt:lpstr>Applications</vt:lpstr>
      <vt:lpstr>Applications</vt:lpstr>
      <vt:lpstr>Background</vt:lpstr>
      <vt:lpstr>Background</vt:lpstr>
      <vt:lpstr>Background</vt:lpstr>
      <vt:lpstr>Background</vt:lpstr>
      <vt:lpstr>Motivation</vt:lpstr>
      <vt:lpstr>Motivation</vt:lpstr>
      <vt:lpstr>Objective</vt:lpstr>
      <vt:lpstr>Objective</vt:lpstr>
      <vt:lpstr>Problem statement</vt:lpstr>
      <vt:lpstr>Problem Statement</vt:lpstr>
      <vt:lpstr>Problem Solution</vt:lpstr>
      <vt:lpstr>Problem Solution</vt:lpstr>
      <vt:lpstr>Planning</vt:lpstr>
      <vt:lpstr>Planning</vt:lpstr>
      <vt:lpstr>Planning</vt:lpstr>
      <vt:lpstr>Planning</vt:lpstr>
      <vt:lpstr>Planning</vt:lpstr>
      <vt:lpstr>Planning</vt:lpstr>
      <vt:lpstr>Planning</vt:lpstr>
      <vt:lpstr>Planning</vt:lpstr>
      <vt:lpstr>Literature review</vt:lpstr>
      <vt:lpstr>Literature review</vt:lpstr>
      <vt:lpstr>Literature review</vt:lpstr>
      <vt:lpstr>Interpolation based SISR</vt:lpstr>
      <vt:lpstr>1) Nearest neighbor</vt:lpstr>
      <vt:lpstr>1) Nearest neighbor</vt:lpstr>
      <vt:lpstr>2) Bicubic Interpolation </vt:lpstr>
      <vt:lpstr>Nearest neighbor and Bicubic Interpolation </vt:lpstr>
      <vt:lpstr>Nearest neighbor and Bicubic Interpolation  </vt:lpstr>
      <vt:lpstr>Deep learning-based SR methods</vt:lpstr>
      <vt:lpstr>1) SRCNN</vt:lpstr>
      <vt:lpstr>1) SRCNN</vt:lpstr>
      <vt:lpstr>1) SRCNN</vt:lpstr>
      <vt:lpstr>1) SRCNN</vt:lpstr>
      <vt:lpstr>1) SRCNN</vt:lpstr>
      <vt:lpstr>2) Convolutional AutoEncoder</vt:lpstr>
      <vt:lpstr>2) Convolutional AutoEncoder</vt:lpstr>
      <vt:lpstr>2) Convolutional Autoencoder</vt:lpstr>
      <vt:lpstr>3) RDN</vt:lpstr>
      <vt:lpstr>3) RDN</vt:lpstr>
      <vt:lpstr>3) RDN</vt:lpstr>
      <vt:lpstr>3) RDN</vt:lpstr>
      <vt:lpstr>4) GAN(Generative Adversial Network)</vt:lpstr>
      <vt:lpstr>PowerPoint Presentation</vt:lpstr>
      <vt:lpstr>4) GAN</vt:lpstr>
      <vt:lpstr>4) GAN</vt:lpstr>
      <vt:lpstr>PowerPoint Presentation</vt:lpstr>
      <vt:lpstr>PowerPoint Presentation</vt:lpstr>
      <vt:lpstr>PowerPoint Presentation</vt:lpstr>
      <vt:lpstr>5) EDSR</vt:lpstr>
      <vt:lpstr>5) EDSR</vt:lpstr>
      <vt:lpstr>5) EDSR</vt:lpstr>
      <vt:lpstr>Lightweight for SR</vt:lpstr>
      <vt:lpstr>Lightweight for SR</vt:lpstr>
      <vt:lpstr>1) CNN-based lightweight neural networks</vt:lpstr>
      <vt:lpstr>Architecture of SR-ILLNN</vt:lpstr>
      <vt:lpstr>Architecture of SR-SLNN</vt:lpstr>
      <vt:lpstr>2) Lightweight SISR With Multi-Scale Spatial Attention Networks</vt:lpstr>
      <vt:lpstr>Architecture of MSAN</vt:lpstr>
      <vt:lpstr>Architecture of MSAB</vt:lpstr>
      <vt:lpstr>3) Super lightweight SR network</vt:lpstr>
      <vt:lpstr>3) Super lightweight SR network</vt:lpstr>
      <vt:lpstr>3) Super lightweight SR network</vt:lpstr>
      <vt:lpstr>Architecture of MSAN</vt:lpstr>
      <vt:lpstr>Experimental Results</vt:lpstr>
      <vt:lpstr>Results</vt:lpstr>
      <vt:lpstr>Results</vt:lpstr>
      <vt:lpstr>Results</vt:lpstr>
      <vt:lpstr>Measures of Quality image</vt:lpstr>
      <vt:lpstr>Measures of Quality image</vt:lpstr>
      <vt:lpstr>Subjective methods</vt:lpstr>
      <vt:lpstr>Objective methods </vt:lpstr>
      <vt:lpstr>MSE (Mean Square Error)</vt:lpstr>
      <vt:lpstr>PSNR (Peak Signal to Noise Ratio) </vt:lpstr>
      <vt:lpstr>Structure Similarity Index Method (SSIM)</vt:lpstr>
      <vt:lpstr>SSIM</vt:lpstr>
      <vt:lpstr>Methodology</vt:lpstr>
      <vt:lpstr>Methodology</vt:lpstr>
      <vt:lpstr>Datasets</vt:lpstr>
      <vt:lpstr>Datasets</vt:lpstr>
      <vt:lpstr>Tools</vt:lpstr>
      <vt:lpstr>Tools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super resolution</dc:title>
  <dc:creator>jannaayman20@gmail.com</dc:creator>
  <cp:lastModifiedBy>jannaayman20@gmail.com</cp:lastModifiedBy>
  <cp:revision>221</cp:revision>
  <dcterms:created xsi:type="dcterms:W3CDTF">2021-12-10T09:54:11Z</dcterms:created>
  <dcterms:modified xsi:type="dcterms:W3CDTF">2022-01-03T16:52:09Z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0x0101006EDDDB5EE6D98C44930B742096920B300400F5B6D36B3EF94B4E9A635CDF2A18F5B8</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